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5"/>
  </p:notesMasterIdLst>
  <p:sldIdLst>
    <p:sldId id="291" r:id="rId2"/>
    <p:sldId id="257" r:id="rId3"/>
    <p:sldId id="258" r:id="rId4"/>
    <p:sldId id="259" r:id="rId5"/>
    <p:sldId id="261" r:id="rId6"/>
    <p:sldId id="263" r:id="rId7"/>
    <p:sldId id="264" r:id="rId8"/>
    <p:sldId id="265" r:id="rId9"/>
    <p:sldId id="266" r:id="rId10"/>
    <p:sldId id="267" r:id="rId11"/>
    <p:sldId id="292" r:id="rId12"/>
    <p:sldId id="294" r:id="rId13"/>
    <p:sldId id="307" r:id="rId14"/>
    <p:sldId id="298" r:id="rId15"/>
    <p:sldId id="312" r:id="rId16"/>
    <p:sldId id="313" r:id="rId17"/>
    <p:sldId id="293" r:id="rId18"/>
    <p:sldId id="300" r:id="rId19"/>
    <p:sldId id="295" r:id="rId20"/>
    <p:sldId id="296" r:id="rId21"/>
    <p:sldId id="314" r:id="rId22"/>
    <p:sldId id="302" r:id="rId23"/>
    <p:sldId id="301" r:id="rId24"/>
    <p:sldId id="306" r:id="rId25"/>
    <p:sldId id="303" r:id="rId26"/>
    <p:sldId id="304" r:id="rId27"/>
    <p:sldId id="315" r:id="rId28"/>
    <p:sldId id="309" r:id="rId29"/>
    <p:sldId id="281" r:id="rId30"/>
    <p:sldId id="282" r:id="rId31"/>
    <p:sldId id="310" r:id="rId32"/>
    <p:sldId id="311" r:id="rId33"/>
    <p:sldId id="290"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33" autoAdjust="0"/>
    <p:restoredTop sz="78933" autoAdjust="0"/>
  </p:normalViewPr>
  <p:slideViewPr>
    <p:cSldViewPr>
      <p:cViewPr varScale="1">
        <p:scale>
          <a:sx n="53" d="100"/>
          <a:sy n="53" d="100"/>
        </p:scale>
        <p:origin x="1568"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Classeur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Classeur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ownloads\Documents\dossier%20th&#232;se\collect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1"/>
    <c:view3D>
      <c:rotX val="15"/>
      <c:rotY val="20"/>
      <c:depthPercent val="100"/>
      <c:rAngAx val="1"/>
    </c:view3D>
    <c:floor>
      <c:thickness val="0"/>
    </c:floor>
    <c:sideWall>
      <c:thickness val="0"/>
      <c:spPr>
        <a:noFill/>
      </c:spPr>
    </c:sideWall>
    <c:backWall>
      <c:thickness val="0"/>
      <c:spPr>
        <a:noFill/>
      </c:spPr>
    </c:backWall>
    <c:plotArea>
      <c:layout/>
      <c:bar3DChart>
        <c:barDir val="col"/>
        <c:grouping val="clustered"/>
        <c:varyColors val="0"/>
        <c:ser>
          <c:idx val="0"/>
          <c:order val="0"/>
          <c:tx>
            <c:v>effectif</c:v>
          </c:tx>
          <c:invertIfNegative val="0"/>
          <c:dLbls>
            <c:spPr>
              <a:noFill/>
              <a:ln>
                <a:noFill/>
              </a:ln>
              <a:effectLst/>
            </c:spPr>
            <c:txPr>
              <a:bodyPr wrap="square" lIns="38100" tIns="19050" rIns="38100" bIns="19050" anchor="ctr">
                <a:spAutoFit/>
              </a:bodyPr>
              <a:lstStyle/>
              <a:p>
                <a:pPr>
                  <a:defRPr sz="1800" b="1"/>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Feuil3!$M$8:$M$15</c:f>
              <c:strCache>
                <c:ptCount val="8"/>
                <c:pt idx="0">
                  <c:v>Staphylococcus aureus </c:v>
                </c:pt>
                <c:pt idx="1">
                  <c:v>Pseudomonas sp  </c:v>
                </c:pt>
                <c:pt idx="2">
                  <c:v>Proteus mirabilis </c:v>
                </c:pt>
                <c:pt idx="3">
                  <c:v>Klebsiella pneumoniae  </c:v>
                </c:pt>
                <c:pt idx="4">
                  <c:v>Enterobacter cloacae</c:v>
                </c:pt>
                <c:pt idx="5">
                  <c:v>Bacillus sp </c:v>
                </c:pt>
                <c:pt idx="6">
                  <c:v>Aeromonas hydrophyla</c:v>
                </c:pt>
                <c:pt idx="7">
                  <c:v> </c:v>
                </c:pt>
              </c:strCache>
            </c:strRef>
          </c:cat>
          <c:val>
            <c:numRef>
              <c:f>Feuil3!$N$8:$N$15</c:f>
              <c:numCache>
                <c:formatCode>General</c:formatCode>
                <c:ptCount val="8"/>
                <c:pt idx="0">
                  <c:v>2</c:v>
                </c:pt>
                <c:pt idx="1">
                  <c:v>3</c:v>
                </c:pt>
                <c:pt idx="2">
                  <c:v>1</c:v>
                </c:pt>
                <c:pt idx="3">
                  <c:v>1</c:v>
                </c:pt>
                <c:pt idx="4">
                  <c:v>1</c:v>
                </c:pt>
                <c:pt idx="5">
                  <c:v>1</c:v>
                </c:pt>
                <c:pt idx="6">
                  <c:v>1</c:v>
                </c:pt>
              </c:numCache>
            </c:numRef>
          </c:val>
          <c:extLst>
            <c:ext xmlns:c16="http://schemas.microsoft.com/office/drawing/2014/chart" uri="{C3380CC4-5D6E-409C-BE32-E72D297353CC}">
              <c16:uniqueId val="{00000000-8A6C-41AC-9CB2-5FEBE1742BF5}"/>
            </c:ext>
          </c:extLst>
        </c:ser>
        <c:dLbls>
          <c:showLegendKey val="0"/>
          <c:showVal val="1"/>
          <c:showCatName val="0"/>
          <c:showSerName val="0"/>
          <c:showPercent val="0"/>
          <c:showBubbleSize val="0"/>
        </c:dLbls>
        <c:gapWidth val="150"/>
        <c:shape val="box"/>
        <c:axId val="56153984"/>
        <c:axId val="66872448"/>
        <c:axId val="0"/>
      </c:bar3DChart>
      <c:catAx>
        <c:axId val="56153984"/>
        <c:scaling>
          <c:orientation val="minMax"/>
        </c:scaling>
        <c:delete val="0"/>
        <c:axPos val="b"/>
        <c:title>
          <c:tx>
            <c:rich>
              <a:bodyPr/>
              <a:lstStyle/>
              <a:p>
                <a:pPr>
                  <a:defRPr/>
                </a:pPr>
                <a:r>
                  <a:rPr lang="fr-FR"/>
                  <a:t>germes</a:t>
                </a:r>
                <a:r>
                  <a:rPr lang="fr-FR" baseline="0"/>
                  <a:t> hémocultures</a:t>
                </a:r>
                <a:endParaRPr lang="fr-FR"/>
              </a:p>
            </c:rich>
          </c:tx>
          <c:overlay val="0"/>
        </c:title>
        <c:numFmt formatCode="#,##0_);\(#,##0\)" sourceLinked="0"/>
        <c:majorTickMark val="none"/>
        <c:minorTickMark val="none"/>
        <c:tickLblPos val="nextTo"/>
        <c:txPr>
          <a:bodyPr rot="-60000000" vert="horz"/>
          <a:lstStyle/>
          <a:p>
            <a:pPr>
              <a:defRPr b="1" i="1">
                <a:solidFill>
                  <a:sysClr val="windowText" lastClr="000000"/>
                </a:solidFill>
                <a:latin typeface="Times New Roman" pitchFamily="18" charset="0"/>
                <a:cs typeface="Times New Roman" pitchFamily="18" charset="0"/>
              </a:defRPr>
            </a:pPr>
            <a:endParaRPr lang="fr-FR"/>
          </a:p>
        </c:txPr>
        <c:crossAx val="66872448"/>
        <c:crossesAt val="0"/>
        <c:auto val="0"/>
        <c:lblAlgn val="ctr"/>
        <c:lblOffset val="100"/>
        <c:noMultiLvlLbl val="0"/>
      </c:catAx>
      <c:valAx>
        <c:axId val="66872448"/>
        <c:scaling>
          <c:orientation val="minMax"/>
          <c:max val="3"/>
          <c:min val="0"/>
        </c:scaling>
        <c:delete val="0"/>
        <c:axPos val="l"/>
        <c:majorGridlines>
          <c:spPr>
            <a:ln w="0">
              <a:solidFill>
                <a:schemeClr val="tx1"/>
              </a:solidFill>
            </a:ln>
          </c:spPr>
        </c:majorGridlines>
        <c:title>
          <c:tx>
            <c:rich>
              <a:bodyPr/>
              <a:lstStyle/>
              <a:p>
                <a:pPr>
                  <a:defRPr/>
                </a:pPr>
                <a:r>
                  <a:rPr lang="fr-FR"/>
                  <a:t>effecctif</a:t>
                </a:r>
                <a:r>
                  <a:rPr lang="fr-FR" baseline="0"/>
                  <a:t> </a:t>
                </a:r>
                <a:endParaRPr lang="fr-FR"/>
              </a:p>
            </c:rich>
          </c:tx>
          <c:overlay val="0"/>
        </c:title>
        <c:numFmt formatCode="@" sourceLinked="0"/>
        <c:majorTickMark val="out"/>
        <c:minorTickMark val="none"/>
        <c:tickLblPos val="nextTo"/>
        <c:crossAx val="56153984"/>
        <c:crosses val="autoZero"/>
        <c:crossBetween val="between"/>
        <c:majorUnit val="1"/>
        <c:minorUnit val="0.1"/>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9.636324973267231E-2"/>
          <c:y val="2.0554299714778932E-2"/>
          <c:w val="0.90055033051424127"/>
          <c:h val="0.81833236374225771"/>
        </c:manualLayout>
      </c:layout>
      <c:bar3DChart>
        <c:barDir val="col"/>
        <c:grouping val="clustered"/>
        <c:varyColors val="0"/>
        <c:ser>
          <c:idx val="0"/>
          <c:order val="0"/>
          <c:spPr>
            <a:solidFill>
              <a:schemeClr val="accent1"/>
            </a:solidFill>
            <a:ln>
              <a:noFill/>
            </a:ln>
            <a:effectLst/>
            <a:sp3d/>
          </c:spPr>
          <c:invertIfNegative val="0"/>
          <c:dLbls>
            <c:spPr>
              <a:noFill/>
              <a:ln>
                <a:noFill/>
              </a:ln>
              <a:effectLst/>
            </c:spPr>
            <c:txPr>
              <a:bodyPr wrap="square" lIns="38100" tIns="19050" rIns="38100" bIns="19050" anchor="ctr">
                <a:spAutoFit/>
              </a:bodyPr>
              <a:lstStyle/>
              <a:p>
                <a:pPr>
                  <a:defRPr sz="1200" b="1"/>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Feuil3!$I$70:$I$75</c:f>
              <c:strCache>
                <c:ptCount val="6"/>
                <c:pt idx="0">
                  <c:v>TDR</c:v>
                </c:pt>
                <c:pt idx="1">
                  <c:v>HAG</c:v>
                </c:pt>
                <c:pt idx="2">
                  <c:v>HVG</c:v>
                </c:pt>
                <c:pt idx="3">
                  <c:v>TDC</c:v>
                </c:pt>
                <c:pt idx="4">
                  <c:v>HBA</c:v>
                </c:pt>
                <c:pt idx="5">
                  <c:v>HBV</c:v>
                </c:pt>
              </c:strCache>
            </c:strRef>
          </c:cat>
          <c:val>
            <c:numRef>
              <c:f>Feuil3!$J$70:$J$75</c:f>
              <c:numCache>
                <c:formatCode>General</c:formatCode>
                <c:ptCount val="6"/>
                <c:pt idx="0">
                  <c:v>29</c:v>
                </c:pt>
                <c:pt idx="1">
                  <c:v>21</c:v>
                </c:pt>
                <c:pt idx="2">
                  <c:v>19</c:v>
                </c:pt>
                <c:pt idx="3">
                  <c:v>11</c:v>
                </c:pt>
                <c:pt idx="4">
                  <c:v>2</c:v>
                </c:pt>
                <c:pt idx="5">
                  <c:v>0</c:v>
                </c:pt>
              </c:numCache>
            </c:numRef>
          </c:val>
          <c:extLst>
            <c:ext xmlns:c16="http://schemas.microsoft.com/office/drawing/2014/chart" uri="{C3380CC4-5D6E-409C-BE32-E72D297353CC}">
              <c16:uniqueId val="{00000000-7202-499E-B657-6AB30FE05FBC}"/>
            </c:ext>
          </c:extLst>
        </c:ser>
        <c:dLbls>
          <c:showLegendKey val="0"/>
          <c:showVal val="1"/>
          <c:showCatName val="0"/>
          <c:showSerName val="0"/>
          <c:showPercent val="0"/>
          <c:showBubbleSize val="0"/>
        </c:dLbls>
        <c:gapWidth val="150"/>
        <c:shape val="box"/>
        <c:axId val="56457856"/>
        <c:axId val="56461184"/>
        <c:axId val="0"/>
      </c:bar3DChart>
      <c:catAx>
        <c:axId val="56457856"/>
        <c:scaling>
          <c:orientation val="minMax"/>
        </c:scaling>
        <c:delete val="0"/>
        <c:axPos val="b"/>
        <c:title>
          <c:tx>
            <c:rich>
              <a:bodyPr/>
              <a:lstStyle/>
              <a:p>
                <a:pPr>
                  <a:defRPr sz="1200"/>
                </a:pPr>
                <a:r>
                  <a:rPr lang="fr-FR" sz="1200"/>
                  <a:t>signes</a:t>
                </a:r>
                <a:r>
                  <a:rPr lang="fr-FR" sz="1200" baseline="0"/>
                  <a:t> ECG</a:t>
                </a:r>
                <a:endParaRPr lang="fr-FR" sz="1200"/>
              </a:p>
            </c:rich>
          </c:tx>
          <c:overlay val="0"/>
        </c:title>
        <c:numFmt formatCode="General" sourceLinked="1"/>
        <c:majorTickMark val="none"/>
        <c:minorTickMark val="none"/>
        <c:tickLblPos val="nextTo"/>
        <c:spPr>
          <a:noFill/>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fr-FR"/>
          </a:p>
        </c:txPr>
        <c:crossAx val="56461184"/>
        <c:crosses val="autoZero"/>
        <c:auto val="1"/>
        <c:lblAlgn val="ctr"/>
        <c:lblOffset val="100"/>
        <c:noMultiLvlLbl val="0"/>
      </c:catAx>
      <c:valAx>
        <c:axId val="56461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200"/>
                </a:pPr>
                <a:r>
                  <a:rPr lang="fr-FR" sz="1200"/>
                  <a:t>fréquence</a:t>
                </a:r>
              </a:p>
            </c:rich>
          </c:tx>
          <c:overlay val="0"/>
        </c:title>
        <c:numFmt formatCode="General" sourceLinked="1"/>
        <c:majorTickMark val="out"/>
        <c:minorTickMark val="none"/>
        <c:tickLblPos val="nextTo"/>
        <c:spPr>
          <a:noFill/>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fr-FR"/>
          </a:p>
        </c:txPr>
        <c:crossAx val="564578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Feuil1!$N$121:$N$131</c:f>
              <c:strCache>
                <c:ptCount val="11"/>
                <c:pt idx="0">
                  <c:v>Tuberculose</c:v>
                </c:pt>
                <c:pt idx="1">
                  <c:v>Artérite oblitérente des membres inférieurs</c:v>
                </c:pt>
                <c:pt idx="2">
                  <c:v>Dissection aortique</c:v>
                </c:pt>
                <c:pt idx="3">
                  <c:v>Gastroentérite </c:v>
                </c:pt>
                <c:pt idx="4">
                  <c:v>Hépatite B</c:v>
                </c:pt>
                <c:pt idx="5">
                  <c:v>Septicicémie</c:v>
                </c:pt>
                <c:pt idx="6">
                  <c:v>Infections génitales</c:v>
                </c:pt>
                <c:pt idx="7">
                  <c:v>Méningo-encéphalite</c:v>
                </c:pt>
                <c:pt idx="8">
                  <c:v>paludisme</c:v>
                </c:pt>
                <c:pt idx="9">
                  <c:v>Infection urinaire</c:v>
                </c:pt>
                <c:pt idx="10">
                  <c:v>pneumopathie</c:v>
                </c:pt>
              </c:strCache>
            </c:strRef>
          </c:cat>
          <c:val>
            <c:numRef>
              <c:f>Feuil1!$O$121:$O$131</c:f>
              <c:numCache>
                <c:formatCode>General</c:formatCode>
                <c:ptCount val="11"/>
                <c:pt idx="0">
                  <c:v>1</c:v>
                </c:pt>
                <c:pt idx="1">
                  <c:v>2</c:v>
                </c:pt>
                <c:pt idx="2">
                  <c:v>2</c:v>
                </c:pt>
                <c:pt idx="3">
                  <c:v>2</c:v>
                </c:pt>
                <c:pt idx="4">
                  <c:v>2</c:v>
                </c:pt>
                <c:pt idx="5">
                  <c:v>2</c:v>
                </c:pt>
                <c:pt idx="6">
                  <c:v>3</c:v>
                </c:pt>
                <c:pt idx="7">
                  <c:v>1</c:v>
                </c:pt>
                <c:pt idx="8">
                  <c:v>8</c:v>
                </c:pt>
                <c:pt idx="9">
                  <c:v>10</c:v>
                </c:pt>
                <c:pt idx="10">
                  <c:v>19</c:v>
                </c:pt>
              </c:numCache>
            </c:numRef>
          </c:val>
          <c:extLst>
            <c:ext xmlns:c16="http://schemas.microsoft.com/office/drawing/2014/chart" uri="{C3380CC4-5D6E-409C-BE32-E72D297353CC}">
              <c16:uniqueId val="{00000000-239D-4FE5-B32D-F39E4FDFC8AB}"/>
            </c:ext>
          </c:extLst>
        </c:ser>
        <c:dLbls>
          <c:showLegendKey val="0"/>
          <c:showVal val="0"/>
          <c:showCatName val="0"/>
          <c:showSerName val="0"/>
          <c:showPercent val="0"/>
          <c:showBubbleSize val="0"/>
        </c:dLbls>
        <c:gapWidth val="182"/>
        <c:axId val="56611584"/>
        <c:axId val="56613504"/>
      </c:barChart>
      <c:catAx>
        <c:axId val="5661158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r-FR" sz="1200" b="1">
                    <a:solidFill>
                      <a:sysClr val="windowText" lastClr="000000"/>
                    </a:solidFill>
                    <a:latin typeface="Times New Roman" panose="02020603050405020304" pitchFamily="18" charset="0"/>
                    <a:cs typeface="Times New Roman" panose="02020603050405020304" pitchFamily="18" charset="0"/>
                  </a:rPr>
                  <a:t>pathologies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fr-FR"/>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fr-FR"/>
          </a:p>
        </c:txPr>
        <c:crossAx val="56613504"/>
        <c:crosses val="autoZero"/>
        <c:auto val="1"/>
        <c:lblAlgn val="ctr"/>
        <c:lblOffset val="100"/>
        <c:noMultiLvlLbl val="0"/>
      </c:catAx>
      <c:valAx>
        <c:axId val="56613504"/>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lgn="ct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fr-FR" sz="1200" b="1">
                    <a:solidFill>
                      <a:sysClr val="windowText" lastClr="000000"/>
                    </a:solidFill>
                    <a:latin typeface="Times New Roman" panose="02020603050405020304" pitchFamily="18" charset="0"/>
                    <a:cs typeface="Times New Roman" panose="02020603050405020304" pitchFamily="18" charset="0"/>
                  </a:rPr>
                  <a:t>nombre</a:t>
                </a:r>
              </a:p>
            </c:rich>
          </c:tx>
          <c:layout>
            <c:manualLayout>
              <c:xMode val="edge"/>
              <c:yMode val="edge"/>
              <c:x val="0.47732981563833027"/>
              <c:y val="0.93599999999999983"/>
            </c:manualLayout>
          </c:layout>
          <c:overlay val="0"/>
          <c:spPr>
            <a:noFill/>
            <a:ln>
              <a:noFill/>
            </a:ln>
            <a:effectLst/>
          </c:spPr>
          <c:txPr>
            <a:bodyPr rot="0" spcFirstLastPara="1" vertOverflow="ellipsis" vert="horz" wrap="square" anchor="ctr" anchorCtr="1"/>
            <a:lstStyle/>
            <a:p>
              <a:pPr algn="ct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fr-F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fr-FR"/>
          </a:p>
        </c:txPr>
        <c:crossAx val="56611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6BB066-D9CA-41F8-A414-E3921C7727F2}" type="datetimeFigureOut">
              <a:rPr lang="fr-FR" smtClean="0"/>
              <a:pPr/>
              <a:t>27/10/2021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A84EA-47FF-400E-A4D5-BA8799EDBBA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Merci monsieur le président de séance cher maitre </a:t>
            </a:r>
          </a:p>
          <a:p>
            <a:r>
              <a:rPr lang="fr-FR" dirty="0"/>
              <a:t>Notre communication a pour titre la fièvre sur cardiopathie valvulaire en hospitalisation de cardiologie au chu yo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a:t>
            </a:fld>
            <a:endParaRPr lang="fr-FR"/>
          </a:p>
        </p:txBody>
      </p:sp>
    </p:spTree>
    <p:extLst>
      <p:ext uri="{BB962C8B-B14F-4D97-AF65-F5344CB8AC3E}">
        <p14:creationId xmlns:p14="http://schemas.microsoft.com/office/powerpoint/2010/main" val="8214569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Durant la période d’étude 363 patients porteurs de valvulopathies ont été hospitalisés , 97 ont été retenus , donc 26,7 % des valvulaires </a:t>
            </a:r>
          </a:p>
          <a:p>
            <a:r>
              <a:rPr lang="fr-FR" dirty="0"/>
              <a:t>Le </a:t>
            </a:r>
            <a:r>
              <a:rPr lang="fr-FR" dirty="0" err="1"/>
              <a:t>sex</a:t>
            </a:r>
            <a:r>
              <a:rPr lang="fr-FR" dirty="0"/>
              <a:t> ratio était de 0,79</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10</a:t>
            </a:fld>
            <a:endParaRPr lang="fr-FR"/>
          </a:p>
        </p:txBody>
      </p:sp>
    </p:spTree>
    <p:extLst>
      <p:ext uri="{BB962C8B-B14F-4D97-AF65-F5344CB8AC3E}">
        <p14:creationId xmlns:p14="http://schemas.microsoft.com/office/powerpoint/2010/main" val="685328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 ’âge moyen était de 37,5 ans avec une prédominance des jeunes, en effet la tranche d’âge des 16-35 ans représentait 54,6%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11</a:t>
            </a:fld>
            <a:endParaRPr lang="fr-FR"/>
          </a:p>
        </p:txBody>
      </p:sp>
    </p:spTree>
    <p:extLst>
      <p:ext uri="{BB962C8B-B14F-4D97-AF65-F5344CB8AC3E}">
        <p14:creationId xmlns:p14="http://schemas.microsoft.com/office/powerpoint/2010/main" val="1350506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les antécédents connus des patients, l’origine de l’atteinte valvulaire était  rhumatismales dans 55,66% des cas , dégénérative dans  5,21% , congénitale dans 2% et n’était pas précise dans 37,13%</a:t>
            </a:r>
          </a:p>
          <a:p>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12</a:t>
            </a:fld>
            <a:endParaRPr lang="fr-FR"/>
          </a:p>
        </p:txBody>
      </p:sp>
    </p:spTree>
    <p:extLst>
      <p:ext uri="{BB962C8B-B14F-4D97-AF65-F5344CB8AC3E}">
        <p14:creationId xmlns:p14="http://schemas.microsoft.com/office/powerpoint/2010/main" val="182048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Recherche d’une </a:t>
            </a:r>
            <a:r>
              <a:rPr lang="fr-FR" dirty="0" err="1"/>
              <a:t>eventuelle</a:t>
            </a:r>
            <a:r>
              <a:rPr lang="fr-FR" dirty="0"/>
              <a:t> porte d’entrée infectieuse avait été réalisé chez tous les patients a été retrouvée dans 22% des patients </a:t>
            </a:r>
          </a:p>
          <a:p>
            <a:r>
              <a:rPr lang="fr-FR" dirty="0"/>
              <a:t>Il s’agit d’une PE ORL dans 63%, bucco dentaire dans 27% et uro-génitale dans 9%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13</a:t>
            </a:fld>
            <a:endParaRPr lang="fr-FR"/>
          </a:p>
        </p:txBody>
      </p:sp>
    </p:spTree>
    <p:extLst>
      <p:ext uri="{BB962C8B-B14F-4D97-AF65-F5344CB8AC3E}">
        <p14:creationId xmlns:p14="http://schemas.microsoft.com/office/powerpoint/2010/main" val="4140561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Times New Roman" panose="02020603050405020304" pitchFamily="18" charset="0"/>
                <a:ea typeface="Calibri" panose="020F0502020204030204" pitchFamily="34" charset="0"/>
              </a:rPr>
              <a:t>Un bilan inflammatoire complet n’ avait été demandé que chez 54 patients (55,67%), il montrait un syndrome inflammatoire biologique dans tous les cas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mj-lt"/>
                <a:ea typeface="Calibri" panose="020F0502020204030204" pitchFamily="34" charset="0"/>
              </a:rPr>
              <a:t>Le dosage des ASLO était contributive chez 7 jeunes patients et montrait une </a:t>
            </a:r>
            <a:r>
              <a:rPr lang="fr-FR" dirty="0" err="1">
                <a:latin typeface="+mj-lt"/>
                <a:ea typeface="Calibri" panose="020F0502020204030204" pitchFamily="34" charset="0"/>
              </a:rPr>
              <a:t>élevation</a:t>
            </a:r>
            <a:r>
              <a:rPr lang="fr-FR" dirty="0">
                <a:latin typeface="+mj-lt"/>
                <a:ea typeface="Calibri" panose="020F0502020204030204" pitchFamily="34" charset="0"/>
              </a:rPr>
              <a:t>  à 2 reprises à15 jours d intervalles bien sur associés aux signes cliniques </a:t>
            </a:r>
            <a:endParaRPr lang="fr-FR" dirty="0">
              <a:effectLst/>
              <a:latin typeface="+mj-lt"/>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effectLst/>
              <a:latin typeface="Times New Roman" panose="02020603050405020304" pitchFamily="18" charset="0"/>
              <a:ea typeface="Calibri" panose="020F050202020403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14</a:t>
            </a:fld>
            <a:endParaRPr lang="fr-FR"/>
          </a:p>
        </p:txBody>
      </p:sp>
    </p:spTree>
    <p:extLst>
      <p:ext uri="{BB962C8B-B14F-4D97-AF65-F5344CB8AC3E}">
        <p14:creationId xmlns:p14="http://schemas.microsoft.com/office/powerpoint/2010/main" val="1186709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hémocultures n avaient été demandées que chez 61,85% des patients donc 60 patients , dont 41 avec forte suspicion d’EI </a:t>
            </a:r>
          </a:p>
          <a:p>
            <a:r>
              <a:rPr lang="fr-FR" dirty="0"/>
              <a:t>Elle n’ont été réalisées que chez 34 patients .Elles sont revenues positives chez 10 patients soit un taux de positivité de 29,4%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15</a:t>
            </a:fld>
            <a:endParaRPr lang="fr-FR"/>
          </a:p>
        </p:txBody>
      </p:sp>
    </p:spTree>
    <p:extLst>
      <p:ext uri="{BB962C8B-B14F-4D97-AF65-F5344CB8AC3E}">
        <p14:creationId xmlns:p14="http://schemas.microsoft.com/office/powerpoint/2010/main" val="2442174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Elles ont isolée pseudomonas </a:t>
            </a:r>
            <a:r>
              <a:rPr lang="fr-FR" dirty="0" err="1"/>
              <a:t>sp</a:t>
            </a:r>
            <a:r>
              <a:rPr lang="fr-FR" dirty="0"/>
              <a:t> chez 3 patients et le </a:t>
            </a:r>
            <a:r>
              <a:rPr lang="fr-FR" dirty="0" err="1"/>
              <a:t>staph</a:t>
            </a:r>
            <a:r>
              <a:rPr lang="fr-FR" dirty="0"/>
              <a:t> chez 2 patients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16</a:t>
            </a:fld>
            <a:endParaRPr lang="fr-FR"/>
          </a:p>
        </p:txBody>
      </p:sp>
    </p:spTree>
    <p:extLst>
      <p:ext uri="{BB962C8B-B14F-4D97-AF65-F5344CB8AC3E}">
        <p14:creationId xmlns:p14="http://schemas.microsoft.com/office/powerpoint/2010/main" val="568591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a:t>
            </a:r>
            <a:r>
              <a:rPr lang="fr-FR" dirty="0" err="1"/>
              <a:t>echocardiographie</a:t>
            </a:r>
            <a:r>
              <a:rPr lang="fr-FR" dirty="0"/>
              <a:t> réalisées pendant l hospitalisation ont mis en évidence 43 cas d atteinte </a:t>
            </a:r>
            <a:r>
              <a:rPr lang="fr-FR" dirty="0" err="1"/>
              <a:t>monovalvulaire</a:t>
            </a:r>
            <a:r>
              <a:rPr lang="fr-FR" dirty="0"/>
              <a:t>, avec en tête une IM chez 19 patients  et 38 cas d’atteinte </a:t>
            </a:r>
            <a:r>
              <a:rPr lang="fr-FR" dirty="0" err="1"/>
              <a:t>polyvalvulaire</a:t>
            </a:r>
            <a:r>
              <a:rPr lang="fr-FR" dirty="0"/>
              <a:t> avec une association IM </a:t>
            </a:r>
            <a:r>
              <a:rPr lang="fr-FR" dirty="0" err="1"/>
              <a:t>Iao</a:t>
            </a:r>
            <a:r>
              <a:rPr lang="fr-FR" dirty="0"/>
              <a:t> prédominante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17</a:t>
            </a:fld>
            <a:endParaRPr lang="fr-FR"/>
          </a:p>
        </p:txBody>
      </p:sp>
    </p:spTree>
    <p:extLst>
      <p:ext uri="{BB962C8B-B14F-4D97-AF65-F5344CB8AC3E}">
        <p14:creationId xmlns:p14="http://schemas.microsoft.com/office/powerpoint/2010/main" val="4247571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 typeface="Wingdings" panose="05000000000000000000" pitchFamily="2" charset="2"/>
              <a:buNone/>
            </a:pPr>
            <a:r>
              <a:rPr lang="fr-FR" sz="1200" dirty="0">
                <a:effectLst/>
                <a:latin typeface="Times New Roman" panose="02020603050405020304" pitchFamily="18" charset="0"/>
                <a:ea typeface="Calibri" panose="020F0502020204030204" pitchFamily="34" charset="0"/>
                <a:cs typeface="Times New Roman" panose="02020603050405020304" pitchFamily="18" charset="0"/>
              </a:rPr>
              <a:t>Des végétations siégeaient sur les valves mitrale dans 47% , aortique dans 45 % et tricuspidienne, dans 8%.</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200" dirty="0">
                <a:effectLst/>
                <a:latin typeface="Times New Roman" panose="02020603050405020304" pitchFamily="18" charset="0"/>
                <a:ea typeface="Calibri" panose="020F0502020204030204" pitchFamily="34" charset="0"/>
                <a:cs typeface="Times New Roman" panose="02020603050405020304" pitchFamily="18" charset="0"/>
              </a:rPr>
              <a:t>Une masse intra cardiaque faisant évoquée une thrombose siégeait dans l’OG chez 6 patients ,dans  l’OD chez 3 patients et dans le VG chez 3 patients également </a:t>
            </a:r>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18</a:t>
            </a:fld>
            <a:endParaRPr lang="fr-FR"/>
          </a:p>
        </p:txBody>
      </p:sp>
    </p:spTree>
    <p:extLst>
      <p:ext uri="{BB962C8B-B14F-4D97-AF65-F5344CB8AC3E}">
        <p14:creationId xmlns:p14="http://schemas.microsoft.com/office/powerpoint/2010/main" val="3316459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L’ECG inscrivait un TDR chez 29 patient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19</a:t>
            </a:fld>
            <a:endParaRPr lang="fr-FR"/>
          </a:p>
        </p:txBody>
      </p:sp>
    </p:spTree>
    <p:extLst>
      <p:ext uri="{BB962C8B-B14F-4D97-AF65-F5344CB8AC3E}">
        <p14:creationId xmlns:p14="http://schemas.microsoft.com/office/powerpoint/2010/main" val="2572027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ea typeface="Calibri" panose="020F0502020204030204" pitchFamily="34" charset="0"/>
                <a:cs typeface="Times New Roman" panose="02020603050405020304" pitchFamily="18" charset="0"/>
              </a:rPr>
              <a:t>L’association d’une fièvre à une valvulopathie pose très souvent </a:t>
            </a:r>
            <a:r>
              <a:rPr lang="fr-FR" dirty="0">
                <a:latin typeface="Calibri" panose="020F0502020204030204" pitchFamily="34" charset="0"/>
                <a:ea typeface="Calibri" panose="020F0502020204030204" pitchFamily="34" charset="0"/>
                <a:cs typeface="Times New Roman" panose="02020603050405020304" pitchFamily="18" charset="0"/>
              </a:rPr>
              <a:t>un</a:t>
            </a:r>
            <a:r>
              <a:rPr lang="fr-FR" sz="1200" dirty="0">
                <a:effectLst/>
                <a:latin typeface="Calibri" panose="020F0502020204030204" pitchFamily="34" charset="0"/>
                <a:ea typeface="Calibri" panose="020F0502020204030204" pitchFamily="34" charset="0"/>
                <a:cs typeface="Times New Roman" panose="02020603050405020304" pitchFamily="18" charset="0"/>
              </a:rPr>
              <a:t> problème de diagnostic étiologique et de prise de charge </a:t>
            </a:r>
            <a:endParaRPr lang="fr-FR" dirty="0">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AE07150B-2B0E-4D7A-BD9C-75047477A2D3}" type="slidenum">
              <a:rPr lang="fr-FR" smtClean="0"/>
              <a:pPr/>
              <a:t>2</a:t>
            </a:fld>
            <a:endParaRPr lang="fr-FR"/>
          </a:p>
        </p:txBody>
      </p:sp>
    </p:spTree>
    <p:extLst>
      <p:ext uri="{BB962C8B-B14F-4D97-AF65-F5344CB8AC3E}">
        <p14:creationId xmlns:p14="http://schemas.microsoft.com/office/powerpoint/2010/main" val="19446453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Tx/>
              <a:buChar char="-"/>
            </a:pPr>
            <a:r>
              <a:rPr lang="fr-FR" dirty="0"/>
              <a:t>La radiographie thoracique de face réalisée dans 27,8% des cas a permis de mettre en </a:t>
            </a:r>
            <a:r>
              <a:rPr lang="fr-FR" dirty="0" err="1"/>
              <a:t>evidence</a:t>
            </a:r>
            <a:r>
              <a:rPr lang="fr-FR" dirty="0"/>
              <a:t> </a:t>
            </a:r>
            <a:r>
              <a:rPr lang="fr-FR" dirty="0">
                <a:effectLst/>
                <a:latin typeface="+mj-lt"/>
                <a:ea typeface="Calibri" panose="020F0502020204030204" pitchFamily="34" charset="0"/>
                <a:cs typeface="Times New Roman" panose="02020603050405020304" pitchFamily="18" charset="0"/>
              </a:rPr>
              <a:t>11 cas de pleuro-pneumopathie, 7 cas de broncho-pneumopathie, et 2 cas de tuberculose pulmonaire </a:t>
            </a:r>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20</a:t>
            </a:fld>
            <a:endParaRPr lang="fr-FR"/>
          </a:p>
        </p:txBody>
      </p:sp>
    </p:spTree>
    <p:extLst>
      <p:ext uri="{BB962C8B-B14F-4D97-AF65-F5344CB8AC3E}">
        <p14:creationId xmlns:p14="http://schemas.microsoft.com/office/powerpoint/2010/main" val="16521529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diagnostics posés chez les patients étaient les suivantes : une fièvre complication dans 34% des cas , une fièvre association dans 29%, une association des 2 dans 17%. Et Dans 19% le diagnostic n a pas pu être posé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21</a:t>
            </a:fld>
            <a:endParaRPr lang="fr-FR"/>
          </a:p>
        </p:txBody>
      </p:sp>
    </p:spTree>
    <p:extLst>
      <p:ext uri="{BB962C8B-B14F-4D97-AF65-F5344CB8AC3E}">
        <p14:creationId xmlns:p14="http://schemas.microsoft.com/office/powerpoint/2010/main" val="32333245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S’agissant de la fièvre complication , l’EI était en tête avec 76% de cas , venait ensuite l’</a:t>
            </a:r>
            <a:r>
              <a:rPr lang="fr-FR" dirty="0" err="1"/>
              <a:t>evolutivité</a:t>
            </a:r>
            <a:r>
              <a:rPr lang="fr-FR" dirty="0"/>
              <a:t> rhumatismale dans 15 % et enfin la thrombose </a:t>
            </a:r>
            <a:r>
              <a:rPr lang="fr-FR" dirty="0" err="1"/>
              <a:t>intracav</a:t>
            </a:r>
            <a:r>
              <a:rPr lang="fr-FR" dirty="0"/>
              <a:t> dans 9%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22</a:t>
            </a:fld>
            <a:endParaRPr lang="fr-FR"/>
          </a:p>
        </p:txBody>
      </p:sp>
    </p:spTree>
    <p:extLst>
      <p:ext uri="{BB962C8B-B14F-4D97-AF65-F5344CB8AC3E}">
        <p14:creationId xmlns:p14="http://schemas.microsoft.com/office/powerpoint/2010/main" val="2495629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S’agissant de la fièvre association les pneumopathies venaient en tête , suivie des infections urinaires et du paludisme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23</a:t>
            </a:fld>
            <a:endParaRPr lang="fr-FR"/>
          </a:p>
        </p:txBody>
      </p:sp>
    </p:spTree>
    <p:extLst>
      <p:ext uri="{BB962C8B-B14F-4D97-AF65-F5344CB8AC3E}">
        <p14:creationId xmlns:p14="http://schemas.microsoft.com/office/powerpoint/2010/main" val="38484557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la thérapeutique utilisée, 95 patients avait </a:t>
            </a:r>
            <a:r>
              <a:rPr lang="fr-FR" dirty="0" err="1"/>
              <a:t>recu</a:t>
            </a:r>
            <a:r>
              <a:rPr lang="fr-FR" dirty="0"/>
              <a:t> des antipyrétiques , et 66 patients ont </a:t>
            </a:r>
            <a:r>
              <a:rPr lang="fr-FR" dirty="0" err="1"/>
              <a:t>recu</a:t>
            </a:r>
            <a:r>
              <a:rPr lang="fr-FR" dirty="0"/>
              <a:t> des ATB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24</a:t>
            </a:fld>
            <a:endParaRPr lang="fr-FR"/>
          </a:p>
        </p:txBody>
      </p:sp>
    </p:spTree>
    <p:extLst>
      <p:ext uri="{BB962C8B-B14F-4D97-AF65-F5344CB8AC3E}">
        <p14:creationId xmlns:p14="http://schemas.microsoft.com/office/powerpoint/2010/main" val="39777425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buFont typeface="Wingdings" panose="05000000000000000000" pitchFamily="2" charset="2"/>
              <a:buNone/>
            </a:pPr>
            <a:r>
              <a:rPr lang="fr-FR" sz="1200" dirty="0">
                <a:effectLst/>
                <a:latin typeface="Times New Roman" panose="02020603050405020304" pitchFamily="18" charset="0"/>
                <a:ea typeface="Calibri" panose="020F0502020204030204" pitchFamily="34" charset="0"/>
                <a:cs typeface="Times New Roman" panose="02020603050405020304" pitchFamily="18" charset="0"/>
              </a:rPr>
              <a:t>L’antibiothérapie administrée chez  68,04% était en </a:t>
            </a:r>
            <a:r>
              <a:rPr lang="fr-FR" sz="1200" dirty="0">
                <a:effectLst/>
                <a:latin typeface="Times New Roman" panose="02020603050405020304" pitchFamily="18" charset="0"/>
                <a:ea typeface="Calibri" panose="020F0502020204030204" pitchFamily="34" charset="0"/>
              </a:rPr>
              <a:t>monothérapie chez 8 patients, en bithérapie chez 34 patients et en trithérapie chez 12 patients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25</a:t>
            </a:fld>
            <a:endParaRPr lang="fr-FR"/>
          </a:p>
        </p:txBody>
      </p:sp>
    </p:spTree>
    <p:extLst>
      <p:ext uri="{BB962C8B-B14F-4D97-AF65-F5344CB8AC3E}">
        <p14:creationId xmlns:p14="http://schemas.microsoft.com/office/powerpoint/2010/main" val="29995829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a:t>
            </a:r>
            <a:r>
              <a:rPr lang="fr-FR" dirty="0" err="1"/>
              <a:t>bétalactamines</a:t>
            </a:r>
            <a:r>
              <a:rPr lang="fr-FR" dirty="0"/>
              <a:t> étaient les molécules les plus prescrites chez tous les patients sous ATB, suivis des aminosides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26</a:t>
            </a:fld>
            <a:endParaRPr lang="fr-FR"/>
          </a:p>
        </p:txBody>
      </p:sp>
    </p:spTree>
    <p:extLst>
      <p:ext uri="{BB962C8B-B14F-4D97-AF65-F5344CB8AC3E}">
        <p14:creationId xmlns:p14="http://schemas.microsoft.com/office/powerpoint/2010/main" val="12800618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ea typeface="Calibri" panose="020F0502020204030204" pitchFamily="34" charset="0"/>
                <a:cs typeface="Times New Roman" panose="02020603050405020304" pitchFamily="18" charset="0"/>
              </a:rPr>
              <a:t>La durée moyenne de l’antibiothérapie de 12 jours</a:t>
            </a:r>
            <a:endParaRPr lang="fr-FR" dirty="0"/>
          </a:p>
          <a:p>
            <a:endParaRPr lang="fr-FR" dirty="0"/>
          </a:p>
          <a:p>
            <a:r>
              <a:rPr lang="fr-FR" dirty="0">
                <a:ea typeface="Calibri" panose="020F0502020204030204" pitchFamily="34" charset="0"/>
                <a:cs typeface="Times New Roman" panose="02020603050405020304" pitchFamily="18" charset="0"/>
              </a:rPr>
              <a:t>Et 14 patients sont décédés pendant l’hospitalisation </a:t>
            </a:r>
            <a:endParaRPr lang="fr-FR" sz="1200" dirty="0">
              <a:effectLst/>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27</a:t>
            </a:fld>
            <a:endParaRPr lang="fr-FR"/>
          </a:p>
        </p:txBody>
      </p:sp>
    </p:spTree>
    <p:extLst>
      <p:ext uri="{BB962C8B-B14F-4D97-AF65-F5344CB8AC3E}">
        <p14:creationId xmlns:p14="http://schemas.microsoft.com/office/powerpoint/2010/main" val="17944219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Leurs tableaux cliniques étaient dominées par l’EI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28</a:t>
            </a:fld>
            <a:endParaRPr lang="fr-FR"/>
          </a:p>
        </p:txBody>
      </p:sp>
    </p:spTree>
    <p:extLst>
      <p:ext uri="{BB962C8B-B14F-4D97-AF65-F5344CB8AC3E}">
        <p14:creationId xmlns:p14="http://schemas.microsoft.com/office/powerpoint/2010/main" val="41575691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lnSpc>
                <a:spcPct val="150000"/>
              </a:lnSpc>
              <a:spcBef>
                <a:spcPts val="0"/>
              </a:spcBef>
              <a:buNone/>
            </a:pPr>
            <a:r>
              <a:rPr lang="fr-FR" sz="1200" dirty="0">
                <a:cs typeface="Times New Roman" panose="02020603050405020304" pitchFamily="18" charset="0"/>
              </a:rPr>
              <a:t>Bien que bien codifiée la démarche diagnostique devant une fièvre sur valvulopathie pose toujours des problèmes </a:t>
            </a:r>
          </a:p>
          <a:p>
            <a:pPr marL="0" indent="0">
              <a:lnSpc>
                <a:spcPct val="150000"/>
              </a:lnSpc>
              <a:spcBef>
                <a:spcPts val="0"/>
              </a:spcBef>
              <a:buNone/>
            </a:pPr>
            <a:r>
              <a:rPr lang="fr-FR" sz="1200" dirty="0">
                <a:cs typeface="Times New Roman" panose="02020603050405020304" pitchFamily="18" charset="0"/>
              </a:rPr>
              <a:t>Le rôle de l’échocardiographie Doppler est très important dans le diagnostic,  précisera l’étiologie de l’atteinte valvulaire et posera le diagnostic de la plus part des fièvres- complications</a:t>
            </a:r>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30</a:t>
            </a:fld>
            <a:endParaRPr lang="fr-FR"/>
          </a:p>
        </p:txBody>
      </p:sp>
    </p:spTree>
    <p:extLst>
      <p:ext uri="{BB962C8B-B14F-4D97-AF65-F5344CB8AC3E}">
        <p14:creationId xmlns:p14="http://schemas.microsoft.com/office/powerpoint/2010/main" val="595948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L’objectif de notre travail était d’</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3</a:t>
            </a:fld>
            <a:endParaRPr lang="fr-FR"/>
          </a:p>
        </p:txBody>
      </p:sp>
    </p:spTree>
    <p:extLst>
      <p:ext uri="{BB962C8B-B14F-4D97-AF65-F5344CB8AC3E}">
        <p14:creationId xmlns:p14="http://schemas.microsoft.com/office/powerpoint/2010/main" val="22806181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indent="0">
              <a:lnSpc>
                <a:spcPct val="150000"/>
              </a:lnSpc>
              <a:spcBef>
                <a:spcPts val="0"/>
              </a:spcBef>
              <a:buNone/>
            </a:pPr>
            <a:r>
              <a:rPr lang="fr-FR" sz="1200" dirty="0">
                <a:cs typeface="Times New Roman" panose="02020603050405020304" pitchFamily="18" charset="0"/>
              </a:rPr>
              <a:t>Le rôle du laboratoire est capital mais se heurte à la précarité des ressources des patients pour la réalisation dans notre contexte </a:t>
            </a:r>
          </a:p>
          <a:p>
            <a:pPr marL="0" indent="0">
              <a:lnSpc>
                <a:spcPct val="150000"/>
              </a:lnSpc>
              <a:spcBef>
                <a:spcPts val="0"/>
              </a:spcBef>
              <a:buNone/>
            </a:pPr>
            <a:endParaRPr lang="fr-FR" sz="1200" dirty="0">
              <a:cs typeface="Times New Roman" panose="02020603050405020304" pitchFamily="18" charset="0"/>
            </a:endParaRPr>
          </a:p>
          <a:p>
            <a:pPr marL="0" indent="0">
              <a:lnSpc>
                <a:spcPct val="150000"/>
              </a:lnSpc>
              <a:spcBef>
                <a:spcPts val="0"/>
              </a:spcBef>
              <a:buNone/>
            </a:pPr>
            <a:r>
              <a:rPr lang="fr-FR" sz="1200" dirty="0">
                <a:cs typeface="Times New Roman" panose="02020603050405020304" pitchFamily="18" charset="0"/>
              </a:rPr>
              <a:t>Les hémocultures posent toujours problème car insuffisamment et/ou mal réalisées </a:t>
            </a:r>
          </a:p>
          <a:p>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31</a:t>
            </a:fld>
            <a:endParaRPr lang="fr-FR"/>
          </a:p>
        </p:txBody>
      </p:sp>
    </p:spTree>
    <p:extLst>
      <p:ext uri="{BB962C8B-B14F-4D97-AF65-F5344CB8AC3E}">
        <p14:creationId xmlns:p14="http://schemas.microsoft.com/office/powerpoint/2010/main" val="2987970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effectLst/>
                <a:latin typeface="+mj-lt"/>
                <a:ea typeface="Calibri" panose="020F0502020204030204" pitchFamily="34" charset="0"/>
              </a:rPr>
              <a:t>Etudier les aspects étiologiques, thérapeutiques et évolutifs de la fièvre chez les patients porteurs valvulopathie en hospitalisation de cardiologie du Centre hospitalier universitaire </a:t>
            </a:r>
            <a:r>
              <a:rPr lang="fr-FR" dirty="0" err="1">
                <a:effectLst/>
                <a:latin typeface="+mj-lt"/>
                <a:ea typeface="Calibri" panose="020F0502020204030204" pitchFamily="34" charset="0"/>
              </a:rPr>
              <a:t>Yalgado</a:t>
            </a:r>
            <a:r>
              <a:rPr lang="fr-FR" dirty="0">
                <a:effectLst/>
                <a:latin typeface="+mj-lt"/>
                <a:ea typeface="Calibri" panose="020F0502020204030204" pitchFamily="34" charset="0"/>
              </a:rPr>
              <a:t> Ouédraogo (CHU-YO).</a:t>
            </a:r>
            <a:endParaRPr lang="fr-FR" dirty="0">
              <a:solidFill>
                <a:srgbClr val="000000"/>
              </a:solidFill>
              <a:latin typeface="+mj-lt"/>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4</a:t>
            </a:fld>
            <a:endParaRPr lang="fr-FR"/>
          </a:p>
        </p:txBody>
      </p:sp>
    </p:spTree>
    <p:extLst>
      <p:ext uri="{BB962C8B-B14F-4D97-AF65-F5344CB8AC3E}">
        <p14:creationId xmlns:p14="http://schemas.microsoft.com/office/powerpoint/2010/main" val="2712893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cela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5</a:t>
            </a:fld>
            <a:endParaRPr lang="fr-FR"/>
          </a:p>
        </p:txBody>
      </p:sp>
    </p:spTree>
    <p:extLst>
      <p:ext uri="{BB962C8B-B14F-4D97-AF65-F5344CB8AC3E}">
        <p14:creationId xmlns:p14="http://schemas.microsoft.com/office/powerpoint/2010/main" val="1537366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9600" dirty="0">
                <a:solidFill>
                  <a:srgbClr val="000000"/>
                </a:solidFill>
                <a:latin typeface="+mj-lt"/>
                <a:ea typeface="Calibri" panose="020F0502020204030204" pitchFamily="34" charset="0"/>
              </a:rPr>
              <a:t>Nous avons mené une étude transversale rétrospective sur 6 ans, portant sur les patients  hospitalisés </a:t>
            </a:r>
            <a:r>
              <a:rPr lang="fr-FR" sz="9600" dirty="0">
                <a:solidFill>
                  <a:srgbClr val="000000"/>
                </a:solidFill>
                <a:latin typeface="+mj-lt"/>
                <a:ea typeface="Calibri" panose="020F0502020204030204" pitchFamily="34" charset="0"/>
                <a:cs typeface="Times New Roman" panose="02020603050405020304" pitchFamily="18" charset="0"/>
              </a:rPr>
              <a:t>pour fièvre et porteur d’une pathologie valvulaire connue et suivie, ou confirmée par échocardiographie Doppler transthoracique, sans préjuger de l’âge </a:t>
            </a:r>
            <a:endParaRPr lang="fr-FR" dirty="0"/>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6</a:t>
            </a:fld>
            <a:endParaRPr lang="fr-FR"/>
          </a:p>
        </p:txBody>
      </p:sp>
    </p:spTree>
    <p:extLst>
      <p:ext uri="{BB962C8B-B14F-4D97-AF65-F5344CB8AC3E}">
        <p14:creationId xmlns:p14="http://schemas.microsoft.com/office/powerpoint/2010/main" val="3260929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variables étudiées étaient cliniques , paracliniques et thérapeutiques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7</a:t>
            </a:fld>
            <a:endParaRPr lang="fr-FR"/>
          </a:p>
        </p:txBody>
      </p:sp>
    </p:spTree>
    <p:extLst>
      <p:ext uri="{BB962C8B-B14F-4D97-AF65-F5344CB8AC3E}">
        <p14:creationId xmlns:p14="http://schemas.microsoft.com/office/powerpoint/2010/main" val="1795551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Notre collecte s’est faite sur une fiche individuelle , nous avons utilisés les dossiers patients , les registres et les carnet de suivi </a:t>
            </a:r>
          </a:p>
          <a:p>
            <a:r>
              <a:rPr lang="fr-FR" dirty="0"/>
              <a:t>Notre analyse a été faite avec le logiciel SPSS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8</a:t>
            </a:fld>
            <a:endParaRPr lang="fr-FR"/>
          </a:p>
        </p:txBody>
      </p:sp>
    </p:spTree>
    <p:extLst>
      <p:ext uri="{BB962C8B-B14F-4D97-AF65-F5344CB8AC3E}">
        <p14:creationId xmlns:p14="http://schemas.microsoft.com/office/powerpoint/2010/main" val="2848831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Nous sommes parvenus au résultats suivants </a:t>
            </a:r>
          </a:p>
        </p:txBody>
      </p:sp>
      <p:sp>
        <p:nvSpPr>
          <p:cNvPr id="4" name="Espace réservé du numéro de diapositive 3"/>
          <p:cNvSpPr>
            <a:spLocks noGrp="1"/>
          </p:cNvSpPr>
          <p:nvPr>
            <p:ph type="sldNum" sz="quarter" idx="5"/>
          </p:nvPr>
        </p:nvSpPr>
        <p:spPr/>
        <p:txBody>
          <a:bodyPr/>
          <a:lstStyle/>
          <a:p>
            <a:fld id="{D43A84EA-47FF-400E-A4D5-BA8799EDBBA9}" type="slidenum">
              <a:rPr lang="fr-FR" smtClean="0"/>
              <a:pPr/>
              <a:t>9</a:t>
            </a:fld>
            <a:endParaRPr lang="fr-FR"/>
          </a:p>
        </p:txBody>
      </p:sp>
    </p:spTree>
    <p:extLst>
      <p:ext uri="{BB962C8B-B14F-4D97-AF65-F5344CB8AC3E}">
        <p14:creationId xmlns:p14="http://schemas.microsoft.com/office/powerpoint/2010/main" val="4168986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8BD5F42F-3D36-4DAC-9A7D-59496B7E74E6}" type="datetime1">
              <a:rPr lang="fr-FR" smtClean="0"/>
              <a:t>27/10/2021</a:t>
            </a:fld>
            <a:endParaRPr lang="fr-BE"/>
          </a:p>
        </p:txBody>
      </p:sp>
      <p:sp>
        <p:nvSpPr>
          <p:cNvPr id="5" name="Espace réservé du pied de page 4"/>
          <p:cNvSpPr>
            <a:spLocks noGrp="1"/>
          </p:cNvSpPr>
          <p:nvPr>
            <p:ph type="ftr" sz="quarter" idx="11"/>
          </p:nvPr>
        </p:nvSpPr>
        <p:spPr/>
        <p:txBody>
          <a:bodyPr/>
          <a:lstStyle/>
          <a:p>
            <a:r>
              <a:rPr lang="fr-FR"/>
              <a:t>7 èmes journées de la SOCARB 2021</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75021C80-CD50-4FC5-AB42-C3384D3E0402}" type="datetime1">
              <a:rPr lang="fr-FR" smtClean="0"/>
              <a:t>27/10/2021</a:t>
            </a:fld>
            <a:endParaRPr lang="fr-BE"/>
          </a:p>
        </p:txBody>
      </p:sp>
      <p:sp>
        <p:nvSpPr>
          <p:cNvPr id="5" name="Espace réservé du pied de page 4"/>
          <p:cNvSpPr>
            <a:spLocks noGrp="1"/>
          </p:cNvSpPr>
          <p:nvPr>
            <p:ph type="ftr" sz="quarter" idx="11"/>
          </p:nvPr>
        </p:nvSpPr>
        <p:spPr/>
        <p:txBody>
          <a:bodyPr/>
          <a:lstStyle/>
          <a:p>
            <a:r>
              <a:rPr lang="fr-FR"/>
              <a:t>7 èmes journées de la SOCARB 2021</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14916EBF-B478-4F25-8CCD-004F24CB18EF}" type="datetime1">
              <a:rPr lang="fr-FR" smtClean="0"/>
              <a:t>27/10/2021</a:t>
            </a:fld>
            <a:endParaRPr lang="fr-BE"/>
          </a:p>
        </p:txBody>
      </p:sp>
      <p:sp>
        <p:nvSpPr>
          <p:cNvPr id="5" name="Espace réservé du pied de page 4"/>
          <p:cNvSpPr>
            <a:spLocks noGrp="1"/>
          </p:cNvSpPr>
          <p:nvPr>
            <p:ph type="ftr" sz="quarter" idx="11"/>
          </p:nvPr>
        </p:nvSpPr>
        <p:spPr/>
        <p:txBody>
          <a:bodyPr/>
          <a:lstStyle/>
          <a:p>
            <a:r>
              <a:rPr lang="fr-FR"/>
              <a:t>7 èmes journées de la SOCARB 2021</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F258A286-601F-4CA0-85D4-A5871CA83989}" type="datetime1">
              <a:rPr lang="fr-FR" smtClean="0"/>
              <a:t>27/10/2021</a:t>
            </a:fld>
            <a:endParaRPr lang="fr-BE"/>
          </a:p>
        </p:txBody>
      </p:sp>
      <p:sp>
        <p:nvSpPr>
          <p:cNvPr id="5" name="Espace réservé du pied de page 4"/>
          <p:cNvSpPr>
            <a:spLocks noGrp="1"/>
          </p:cNvSpPr>
          <p:nvPr>
            <p:ph type="ftr" sz="quarter" idx="11"/>
          </p:nvPr>
        </p:nvSpPr>
        <p:spPr/>
        <p:txBody>
          <a:bodyPr/>
          <a:lstStyle/>
          <a:p>
            <a:r>
              <a:rPr lang="fr-FR"/>
              <a:t>7 èmes journées de la SOCARB 2021</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F50ED2F-0320-4127-B89F-79E97943C523}" type="datetime1">
              <a:rPr lang="fr-FR" smtClean="0"/>
              <a:t>27/10/2021</a:t>
            </a:fld>
            <a:endParaRPr lang="fr-BE"/>
          </a:p>
        </p:txBody>
      </p:sp>
      <p:sp>
        <p:nvSpPr>
          <p:cNvPr id="5" name="Espace réservé du pied de page 4"/>
          <p:cNvSpPr>
            <a:spLocks noGrp="1"/>
          </p:cNvSpPr>
          <p:nvPr>
            <p:ph type="ftr" sz="quarter" idx="11"/>
          </p:nvPr>
        </p:nvSpPr>
        <p:spPr/>
        <p:txBody>
          <a:bodyPr/>
          <a:lstStyle/>
          <a:p>
            <a:r>
              <a:rPr lang="fr-FR"/>
              <a:t>7 èmes journées de la SOCARB 2021</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4062CE4B-69BD-44EB-9627-8E0CBF86241E}" type="datetime1">
              <a:rPr lang="fr-FR" smtClean="0"/>
              <a:t>27/10/2021</a:t>
            </a:fld>
            <a:endParaRPr lang="fr-BE"/>
          </a:p>
        </p:txBody>
      </p:sp>
      <p:sp>
        <p:nvSpPr>
          <p:cNvPr id="6" name="Espace réservé du pied de page 5"/>
          <p:cNvSpPr>
            <a:spLocks noGrp="1"/>
          </p:cNvSpPr>
          <p:nvPr>
            <p:ph type="ftr" sz="quarter" idx="11"/>
          </p:nvPr>
        </p:nvSpPr>
        <p:spPr/>
        <p:txBody>
          <a:bodyPr/>
          <a:lstStyle/>
          <a:p>
            <a:r>
              <a:rPr lang="fr-FR"/>
              <a:t>7 èmes journées de la SOCARB 2021</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1A95DE04-D7EA-41FC-9112-6D7FED24321F}" type="datetime1">
              <a:rPr lang="fr-FR" smtClean="0"/>
              <a:t>27/10/2021</a:t>
            </a:fld>
            <a:endParaRPr lang="fr-BE"/>
          </a:p>
        </p:txBody>
      </p:sp>
      <p:sp>
        <p:nvSpPr>
          <p:cNvPr id="8" name="Espace réservé du pied de page 7"/>
          <p:cNvSpPr>
            <a:spLocks noGrp="1"/>
          </p:cNvSpPr>
          <p:nvPr>
            <p:ph type="ftr" sz="quarter" idx="11"/>
          </p:nvPr>
        </p:nvSpPr>
        <p:spPr/>
        <p:txBody>
          <a:bodyPr/>
          <a:lstStyle/>
          <a:p>
            <a:r>
              <a:rPr lang="fr-FR"/>
              <a:t>7 èmes journées de la SOCARB 2021</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C7C84521-5BC1-4205-B976-7BC19D862329}" type="datetime1">
              <a:rPr lang="fr-FR" smtClean="0"/>
              <a:t>27/10/2021</a:t>
            </a:fld>
            <a:endParaRPr lang="fr-BE"/>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12CFA7B-9102-494B-B343-685E23D4EAF6}" type="datetime1">
              <a:rPr lang="fr-FR" smtClean="0"/>
              <a:t>27/10/2021</a:t>
            </a:fld>
            <a:endParaRPr lang="fr-BE"/>
          </a:p>
        </p:txBody>
      </p:sp>
      <p:sp>
        <p:nvSpPr>
          <p:cNvPr id="3" name="Espace réservé du pied de page 2"/>
          <p:cNvSpPr>
            <a:spLocks noGrp="1"/>
          </p:cNvSpPr>
          <p:nvPr>
            <p:ph type="ftr" sz="quarter" idx="11"/>
          </p:nvPr>
        </p:nvSpPr>
        <p:spPr/>
        <p:txBody>
          <a:bodyPr/>
          <a:lstStyle/>
          <a:p>
            <a:r>
              <a:rPr lang="fr-FR"/>
              <a:t>7 èmes journées de la SOCARB 2021</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E0026F6-04CF-47A2-BFBE-A07388B0DD68}" type="datetime1">
              <a:rPr lang="fr-FR" smtClean="0"/>
              <a:t>27/10/2021</a:t>
            </a:fld>
            <a:endParaRPr lang="fr-BE"/>
          </a:p>
        </p:txBody>
      </p:sp>
      <p:sp>
        <p:nvSpPr>
          <p:cNvPr id="6" name="Espace réservé du pied de page 5"/>
          <p:cNvSpPr>
            <a:spLocks noGrp="1"/>
          </p:cNvSpPr>
          <p:nvPr>
            <p:ph type="ftr" sz="quarter" idx="11"/>
          </p:nvPr>
        </p:nvSpPr>
        <p:spPr/>
        <p:txBody>
          <a:bodyPr/>
          <a:lstStyle/>
          <a:p>
            <a:r>
              <a:rPr lang="fr-FR"/>
              <a:t>7 èmes journées de la SOCARB 2021</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53FA1A8-B19A-4B46-9300-5F789D3E8E5F}" type="datetime1">
              <a:rPr lang="fr-FR" smtClean="0"/>
              <a:t>27/10/2021</a:t>
            </a:fld>
            <a:endParaRPr lang="fr-BE"/>
          </a:p>
        </p:txBody>
      </p:sp>
      <p:sp>
        <p:nvSpPr>
          <p:cNvPr id="6" name="Espace réservé du pied de page 5"/>
          <p:cNvSpPr>
            <a:spLocks noGrp="1"/>
          </p:cNvSpPr>
          <p:nvPr>
            <p:ph type="ftr" sz="quarter" idx="11"/>
          </p:nvPr>
        </p:nvSpPr>
        <p:spPr/>
        <p:txBody>
          <a:bodyPr/>
          <a:lstStyle/>
          <a:p>
            <a:r>
              <a:rPr lang="fr-FR"/>
              <a:t>7 èmes journées de la SOCARB 2021</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3E6C2-7211-48FC-8055-CD2162898B3F}" type="datetime1">
              <a:rPr lang="fr-FR" smtClean="0"/>
              <a:t>27/10/2021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7 èmes journées de la SOCARB 2021</a:t>
            </a: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D0D1D5-82AE-4007-A16A-D61A1BD7D34E}"/>
              </a:ext>
            </a:extLst>
          </p:cNvPr>
          <p:cNvSpPr>
            <a:spLocks noGrp="1"/>
          </p:cNvSpPr>
          <p:nvPr>
            <p:ph type="ctrTitle"/>
          </p:nvPr>
        </p:nvSpPr>
        <p:spPr>
          <a:xfrm>
            <a:off x="1143000" y="3172334"/>
            <a:ext cx="6858000" cy="2301819"/>
          </a:xfrm>
        </p:spPr>
        <p:txBody>
          <a:bodyPr>
            <a:normAutofit fontScale="90000"/>
          </a:bodyPr>
          <a:lstStyle/>
          <a:p>
            <a:pPr>
              <a:lnSpc>
                <a:spcPct val="150000"/>
              </a:lnSpc>
              <a:spcAft>
                <a:spcPts val="600"/>
              </a:spcAft>
            </a:pPr>
            <a:br>
              <a:rPr lang="fr-FR" sz="1350" dirty="0">
                <a:latin typeface="Calibri" panose="020F0502020204030204" pitchFamily="34" charset="0"/>
                <a:ea typeface="Calibri" panose="020F0502020204030204" pitchFamily="34" charset="0"/>
                <a:cs typeface="Times New Roman" panose="02020603050405020304" pitchFamily="18" charset="0"/>
              </a:rPr>
            </a:br>
            <a:r>
              <a:rPr lang="fr-FR" sz="1350" dirty="0">
                <a:latin typeface="Times New Roman" panose="02020603050405020304" pitchFamily="18" charset="0"/>
                <a:ea typeface="Calibri" panose="020F0502020204030204" pitchFamily="34" charset="0"/>
                <a:cs typeface="Times New Roman" panose="02020603050405020304" pitchFamily="18" charset="0"/>
              </a:rPr>
              <a:t> </a:t>
            </a:r>
            <a:br>
              <a:rPr lang="fr-FR" sz="1350" dirty="0">
                <a:latin typeface="Calibri" panose="020F0502020204030204" pitchFamily="34" charset="0"/>
                <a:ea typeface="Calibri" panose="020F0502020204030204" pitchFamily="34" charset="0"/>
                <a:cs typeface="Times New Roman" panose="02020603050405020304" pitchFamily="18" charset="0"/>
              </a:rPr>
            </a:br>
            <a:r>
              <a:rPr lang="fr-FR" sz="3600" b="1" dirty="0">
                <a:latin typeface="Times New Roman" panose="02020603050405020304" pitchFamily="18" charset="0"/>
                <a:ea typeface="Calibri" panose="020F0502020204030204" pitchFamily="34" charset="0"/>
                <a:cs typeface="Times New Roman" panose="02020603050405020304" pitchFamily="18" charset="0"/>
              </a:rPr>
              <a:t>Fièvre sur cardiopathie valvulaire en hospitalisation de cardiologie au Centre hospitalier universitaire </a:t>
            </a:r>
            <a:r>
              <a:rPr lang="fr-FR" sz="3600" b="1" dirty="0" err="1">
                <a:latin typeface="Times New Roman" panose="02020603050405020304" pitchFamily="18" charset="0"/>
                <a:ea typeface="Calibri" panose="020F0502020204030204" pitchFamily="34" charset="0"/>
                <a:cs typeface="Times New Roman" panose="02020603050405020304" pitchFamily="18" charset="0"/>
              </a:rPr>
              <a:t>Yalgado</a:t>
            </a:r>
            <a:r>
              <a:rPr lang="fr-FR" sz="3600" b="1" dirty="0">
                <a:latin typeface="Times New Roman" panose="02020603050405020304" pitchFamily="18" charset="0"/>
                <a:ea typeface="Calibri" panose="020F0502020204030204" pitchFamily="34" charset="0"/>
                <a:cs typeface="Times New Roman" panose="02020603050405020304" pitchFamily="18" charset="0"/>
              </a:rPr>
              <a:t> Ouédraogo</a:t>
            </a:r>
            <a:r>
              <a:rPr lang="fr-FR" sz="2700" b="1" dirty="0">
                <a:latin typeface="Times New Roman" panose="02020603050405020304" pitchFamily="18" charset="0"/>
                <a:ea typeface="Calibri" panose="020F0502020204030204" pitchFamily="34" charset="0"/>
                <a:cs typeface="Times New Roman" panose="02020603050405020304" pitchFamily="18" charset="0"/>
              </a:rPr>
              <a:t>.</a:t>
            </a:r>
            <a:br>
              <a:rPr lang="fr-FR" sz="2700" b="1" dirty="0">
                <a:latin typeface="Times New Roman" panose="02020603050405020304" pitchFamily="18" charset="0"/>
                <a:ea typeface="Calibri" panose="020F0502020204030204" pitchFamily="34" charset="0"/>
                <a:cs typeface="Times New Roman" panose="02020603050405020304" pitchFamily="18" charset="0"/>
              </a:rPr>
            </a:br>
            <a:br>
              <a:rPr lang="fr-FR" sz="2025" b="1" dirty="0">
                <a:latin typeface="Times New Roman" panose="02020603050405020304" pitchFamily="18" charset="0"/>
                <a:ea typeface="Calibri" panose="020F0502020204030204" pitchFamily="34" charset="0"/>
                <a:cs typeface="Times New Roman" panose="02020603050405020304" pitchFamily="18" charset="0"/>
              </a:rPr>
            </a:br>
            <a:r>
              <a:rPr lang="fr-FR" sz="2025" b="1" dirty="0">
                <a:latin typeface="Times New Roman" panose="02020603050405020304" pitchFamily="18" charset="0"/>
                <a:ea typeface="Calibri" panose="020F0502020204030204" pitchFamily="34" charset="0"/>
                <a:cs typeface="Times New Roman" panose="02020603050405020304" pitchFamily="18" charset="0"/>
              </a:rPr>
              <a:t> </a:t>
            </a:r>
            <a:r>
              <a:rPr lang="fr-FR" sz="2025" u="sng" dirty="0">
                <a:latin typeface="Times New Roman" panose="02020603050405020304" pitchFamily="18" charset="0"/>
                <a:ea typeface="Calibri" panose="020F0502020204030204" pitchFamily="34" charset="0"/>
                <a:cs typeface="Times New Roman" panose="02020603050405020304" pitchFamily="18" charset="0"/>
              </a:rPr>
              <a:t>THIAM A</a:t>
            </a:r>
            <a:r>
              <a:rPr lang="fr-FR" sz="2025" dirty="0">
                <a:latin typeface="Times New Roman" panose="02020603050405020304" pitchFamily="18" charset="0"/>
                <a:ea typeface="Calibri" panose="020F0502020204030204" pitchFamily="34" charset="0"/>
                <a:cs typeface="Times New Roman" panose="02020603050405020304" pitchFamily="18" charset="0"/>
              </a:rPr>
              <a:t>, DIOMA N, L,OUEDRAOGO B,  KUELANG X, DABIRE E, NANA L, BENON L, KAGAMBEGA LJ, KOLOGO KJ,MILLOGO GR, YAMEOGO NV,SAMANDOULOUGOU AK , ZABSORE P</a:t>
            </a:r>
            <a:br>
              <a:rPr lang="fr-FR" sz="135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pied de page 3">
            <a:extLst>
              <a:ext uri="{FF2B5EF4-FFF2-40B4-BE49-F238E27FC236}">
                <a16:creationId xmlns:a16="http://schemas.microsoft.com/office/drawing/2014/main" id="{37A26CBB-008A-425B-B603-2443C1437897}"/>
              </a:ext>
            </a:extLst>
          </p:cNvPr>
          <p:cNvSpPr>
            <a:spLocks noGrp="1"/>
          </p:cNvSpPr>
          <p:nvPr>
            <p:ph type="ftr" sz="quarter" idx="11"/>
          </p:nvPr>
        </p:nvSpPr>
        <p:spPr>
          <a:xfrm>
            <a:off x="179512" y="6356350"/>
            <a:ext cx="2895600" cy="365125"/>
          </a:xfrm>
        </p:spPr>
        <p:txBody>
          <a:bodyPr/>
          <a:lstStyle/>
          <a:p>
            <a:r>
              <a:rPr lang="fr-FR" b="1">
                <a:solidFill>
                  <a:srgbClr val="0070C0"/>
                </a:solidFill>
              </a:rPr>
              <a:t>7 èmes journées de la SOCARB 2021</a:t>
            </a:r>
            <a:endParaRPr lang="fr-BE" b="1" dirty="0">
              <a:solidFill>
                <a:srgbClr val="0070C0"/>
              </a:solidFill>
            </a:endParaRPr>
          </a:p>
        </p:txBody>
      </p:sp>
      <p:sp>
        <p:nvSpPr>
          <p:cNvPr id="4" name="Espace réservé du numéro de diapositive 3">
            <a:extLst>
              <a:ext uri="{FF2B5EF4-FFF2-40B4-BE49-F238E27FC236}">
                <a16:creationId xmlns:a16="http://schemas.microsoft.com/office/drawing/2014/main" id="{7C315F7C-9787-4CC3-AE17-3F0D257FD1C2}"/>
              </a:ext>
            </a:extLst>
          </p:cNvPr>
          <p:cNvSpPr>
            <a:spLocks noGrp="1"/>
          </p:cNvSpPr>
          <p:nvPr>
            <p:ph type="sldNum" sz="quarter" idx="12"/>
          </p:nvPr>
        </p:nvSpPr>
        <p:spPr/>
        <p:txBody>
          <a:bodyPr/>
          <a:lstStyle/>
          <a:p>
            <a:fld id="{CF4668DC-857F-487D-BFFA-8C0CA5037977}" type="slidenum">
              <a:rPr lang="fr-BE" smtClean="0"/>
              <a:pPr/>
              <a:t>1</a:t>
            </a:fld>
            <a:endParaRPr lang="fr-BE"/>
          </a:p>
        </p:txBody>
      </p:sp>
    </p:spTree>
    <p:extLst>
      <p:ext uri="{BB962C8B-B14F-4D97-AF65-F5344CB8AC3E}">
        <p14:creationId xmlns:p14="http://schemas.microsoft.com/office/powerpoint/2010/main" val="1333932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                    </a:t>
            </a:r>
            <a:endParaRPr lang="fr-FR" dirty="0"/>
          </a:p>
        </p:txBody>
      </p:sp>
      <p:sp>
        <p:nvSpPr>
          <p:cNvPr id="3" name="Espace réservé du contenu 2"/>
          <p:cNvSpPr>
            <a:spLocks noGrp="1"/>
          </p:cNvSpPr>
          <p:nvPr>
            <p:ph idx="1"/>
          </p:nvPr>
        </p:nvSpPr>
        <p:spPr>
          <a:xfrm>
            <a:off x="628650" y="1364777"/>
            <a:ext cx="7886700" cy="5363569"/>
          </a:xfrm>
        </p:spPr>
        <p:txBody>
          <a:bodyPr>
            <a:normAutofit/>
          </a:bodyPr>
          <a:lstStyle/>
          <a:p>
            <a:pPr>
              <a:lnSpc>
                <a:spcPct val="170000"/>
              </a:lnSpc>
              <a:buFont typeface="Wingdings" panose="05000000000000000000" pitchFamily="2" charset="2"/>
              <a:buChar char="q"/>
            </a:pPr>
            <a:r>
              <a:rPr lang="fr-FR" sz="2800" b="1" dirty="0">
                <a:latin typeface="Times New Roman" panose="02020603050405020304" pitchFamily="18" charset="0"/>
                <a:cs typeface="Times New Roman" panose="02020603050405020304" pitchFamily="18" charset="0"/>
              </a:rPr>
              <a:t> </a:t>
            </a:r>
            <a:r>
              <a:rPr lang="fr-FR" sz="2800" dirty="0">
                <a:cs typeface="Times New Roman" panose="02020603050405020304" pitchFamily="18" charset="0"/>
              </a:rPr>
              <a:t>Aspects épidémiologiques </a:t>
            </a:r>
          </a:p>
          <a:p>
            <a:pPr marL="0" lvl="2" indent="0">
              <a:lnSpc>
                <a:spcPct val="170000"/>
              </a:lnSpc>
              <a:spcBef>
                <a:spcPts val="1000"/>
              </a:spcBef>
              <a:buNone/>
            </a:pPr>
            <a:r>
              <a:rPr lang="fr-FR" sz="2800" dirty="0">
                <a:cs typeface="Times New Roman" panose="02020603050405020304" pitchFamily="18" charset="0"/>
              </a:rPr>
              <a:t>-</a:t>
            </a:r>
            <a:r>
              <a:rPr lang="fr-FR" sz="2800" b="1" dirty="0">
                <a:cs typeface="Times New Roman" panose="02020603050405020304" pitchFamily="18" charset="0"/>
              </a:rPr>
              <a:t>    </a:t>
            </a:r>
            <a:r>
              <a:rPr lang="fr-BE" sz="2800" b="1" dirty="0">
                <a:solidFill>
                  <a:srgbClr val="FF0000"/>
                </a:solidFill>
                <a:cs typeface="Times New Roman" panose="02020603050405020304" pitchFamily="18" charset="0"/>
              </a:rPr>
              <a:t>363</a:t>
            </a:r>
            <a:r>
              <a:rPr lang="fr-BE" sz="2800" dirty="0">
                <a:cs typeface="Times New Roman" panose="02020603050405020304" pitchFamily="18" charset="0"/>
              </a:rPr>
              <a:t> patients porteurs de valvulopathies </a:t>
            </a:r>
          </a:p>
          <a:p>
            <a:pPr marL="457200" lvl="2" indent="-457200">
              <a:lnSpc>
                <a:spcPct val="170000"/>
              </a:lnSpc>
              <a:spcBef>
                <a:spcPts val="1000"/>
              </a:spcBef>
              <a:buFontTx/>
              <a:buChar char="-"/>
            </a:pPr>
            <a:r>
              <a:rPr lang="fr-BE" sz="2800" b="1" dirty="0">
                <a:solidFill>
                  <a:srgbClr val="FF0000"/>
                </a:solidFill>
                <a:cs typeface="Times New Roman" panose="02020603050405020304" pitchFamily="18" charset="0"/>
              </a:rPr>
              <a:t>97</a:t>
            </a:r>
            <a:r>
              <a:rPr lang="fr-BE" sz="2800" dirty="0">
                <a:cs typeface="Times New Roman" panose="02020603050405020304" pitchFamily="18" charset="0"/>
              </a:rPr>
              <a:t> patients : fièvre ,</a:t>
            </a:r>
          </a:p>
          <a:p>
            <a:pPr marL="0" lvl="2" indent="0">
              <a:lnSpc>
                <a:spcPct val="170000"/>
              </a:lnSpc>
              <a:spcBef>
                <a:spcPts val="1000"/>
              </a:spcBef>
              <a:buNone/>
            </a:pPr>
            <a:r>
              <a:rPr lang="fr-BE" sz="2800" dirty="0">
                <a:cs typeface="Times New Roman" panose="02020603050405020304" pitchFamily="18" charset="0"/>
              </a:rPr>
              <a:t>-  Prévalence = </a:t>
            </a:r>
            <a:r>
              <a:rPr lang="fr-BE" sz="2800" b="1" dirty="0">
                <a:solidFill>
                  <a:srgbClr val="FF0000"/>
                </a:solidFill>
                <a:cs typeface="Times New Roman" panose="02020603050405020304" pitchFamily="18" charset="0"/>
              </a:rPr>
              <a:t>26,7%</a:t>
            </a:r>
          </a:p>
          <a:p>
            <a:pPr marL="0" lvl="2" indent="0">
              <a:lnSpc>
                <a:spcPct val="170000"/>
              </a:lnSpc>
              <a:spcBef>
                <a:spcPts val="1000"/>
              </a:spcBef>
              <a:buNone/>
            </a:pPr>
            <a:r>
              <a:rPr lang="fr-FR" sz="2800" dirty="0">
                <a:cs typeface="Times New Roman" panose="02020603050405020304" pitchFamily="18" charset="0"/>
              </a:rPr>
              <a:t>- Sex-ratio : 0,79</a:t>
            </a:r>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25B744A1-7EFD-4038-BE83-FA1F3743B303}"/>
              </a:ext>
            </a:extLst>
          </p:cNvPr>
          <p:cNvSpPr>
            <a:spLocks noGrp="1"/>
          </p:cNvSpPr>
          <p:nvPr>
            <p:ph type="sldNum" sz="quarter" idx="12"/>
          </p:nvPr>
        </p:nvSpPr>
        <p:spPr/>
        <p:txBody>
          <a:bodyPr/>
          <a:lstStyle/>
          <a:p>
            <a:fld id="{CF4668DC-857F-487D-BFFA-8C0CA5037977}" type="slidenum">
              <a:rPr lang="fr-BE" smtClean="0"/>
              <a:pPr/>
              <a:t>10</a:t>
            </a:fld>
            <a:endParaRPr lang="fr-BE"/>
          </a:p>
        </p:txBody>
      </p:sp>
    </p:spTree>
    <p:extLst>
      <p:ext uri="{BB962C8B-B14F-4D97-AF65-F5344CB8AC3E}">
        <p14:creationId xmlns:p14="http://schemas.microsoft.com/office/powerpoint/2010/main" val="3884986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                    </a:t>
            </a:r>
            <a:endParaRPr lang="fr-FR" dirty="0"/>
          </a:p>
        </p:txBody>
      </p:sp>
      <p:sp>
        <p:nvSpPr>
          <p:cNvPr id="3" name="Espace réservé du contenu 2"/>
          <p:cNvSpPr>
            <a:spLocks noGrp="1"/>
          </p:cNvSpPr>
          <p:nvPr>
            <p:ph idx="1"/>
          </p:nvPr>
        </p:nvSpPr>
        <p:spPr>
          <a:xfrm>
            <a:off x="628650" y="1364777"/>
            <a:ext cx="7886700" cy="5363569"/>
          </a:xfrm>
        </p:spPr>
        <p:txBody>
          <a:bodyPr>
            <a:normAutofit/>
          </a:bodyPr>
          <a:lstStyle/>
          <a:p>
            <a:pPr>
              <a:lnSpc>
                <a:spcPct val="170000"/>
              </a:lnSpc>
              <a:buFont typeface="Wingdings" panose="05000000000000000000" pitchFamily="2" charset="2"/>
              <a:buChar char="q"/>
            </a:pPr>
            <a:r>
              <a:rPr lang="fr-FR" sz="2800" b="1" dirty="0">
                <a:latin typeface="Times New Roman" panose="02020603050405020304" pitchFamily="18" charset="0"/>
                <a:cs typeface="Times New Roman" panose="02020603050405020304" pitchFamily="18" charset="0"/>
              </a:rPr>
              <a:t> </a:t>
            </a:r>
            <a:r>
              <a:rPr lang="fr-FR" sz="2800" dirty="0">
                <a:cs typeface="Times New Roman" panose="02020603050405020304" pitchFamily="18" charset="0"/>
              </a:rPr>
              <a:t>Aspects épidémiologiques </a:t>
            </a:r>
          </a:p>
          <a:p>
            <a:pPr marL="0" lvl="2" indent="0">
              <a:lnSpc>
                <a:spcPct val="170000"/>
              </a:lnSpc>
              <a:spcBef>
                <a:spcPts val="1000"/>
              </a:spcBef>
              <a:buNone/>
            </a:pPr>
            <a:r>
              <a:rPr lang="fr-FR" sz="2800" dirty="0">
                <a:cs typeface="Times New Roman" panose="02020603050405020304" pitchFamily="18" charset="0"/>
              </a:rPr>
              <a:t>-   Age moyen : 37,5 ± 17ans  (15-82 ans)</a:t>
            </a:r>
            <a:endParaRPr lang="fr-BE" sz="2800" dirty="0">
              <a:cs typeface="Times New Roman" panose="02020603050405020304" pitchFamily="18" charset="0"/>
            </a:endParaRPr>
          </a:p>
          <a:p>
            <a:pPr marL="0" lvl="2" indent="0">
              <a:lnSpc>
                <a:spcPct val="170000"/>
              </a:lnSpc>
              <a:spcBef>
                <a:spcPts val="1000"/>
              </a:spcBef>
              <a:buNone/>
            </a:pPr>
            <a:r>
              <a:rPr lang="fr-BE" sz="2800" dirty="0">
                <a:cs typeface="Times New Roman" panose="02020603050405020304" pitchFamily="18" charset="0"/>
              </a:rPr>
              <a:t>-   Prédominance des jeunes ,</a:t>
            </a:r>
          </a:p>
          <a:p>
            <a:pPr marL="0" lvl="2" indent="0">
              <a:lnSpc>
                <a:spcPct val="170000"/>
              </a:lnSpc>
              <a:spcBef>
                <a:spcPts val="1000"/>
              </a:spcBef>
              <a:buNone/>
            </a:pPr>
            <a:r>
              <a:rPr lang="fr-BE" sz="2800" dirty="0">
                <a:cs typeface="Times New Roman" panose="02020603050405020304" pitchFamily="18" charset="0"/>
              </a:rPr>
              <a:t>           tranche d’âge </a:t>
            </a:r>
            <a:r>
              <a:rPr lang="fr-BE" sz="2800" dirty="0">
                <a:solidFill>
                  <a:srgbClr val="FF0000"/>
                </a:solidFill>
                <a:cs typeface="Times New Roman" panose="02020603050405020304" pitchFamily="18" charset="0"/>
              </a:rPr>
              <a:t>16-35 ans : 54,6 %</a:t>
            </a:r>
          </a:p>
          <a:p>
            <a:pPr marL="0" lvl="2" indent="0">
              <a:lnSpc>
                <a:spcPct val="170000"/>
              </a:lnSpc>
              <a:spcBef>
                <a:spcPts val="1000"/>
              </a:spcBef>
              <a:buNone/>
            </a:pPr>
            <a:r>
              <a:rPr lang="fr-BE" sz="2800" dirty="0">
                <a:cs typeface="Times New Roman" panose="02020603050405020304" pitchFamily="18" charset="0"/>
              </a:rPr>
              <a:t>          </a:t>
            </a:r>
            <a:endParaRPr lang="fr-FR" sz="2800" dirty="0">
              <a:latin typeface="Times New Roman" panose="02020603050405020304" pitchFamily="18" charset="0"/>
              <a:cs typeface="Times New Roman" panose="02020603050405020304" pitchFamily="18" charset="0"/>
            </a:endParaRPr>
          </a:p>
          <a:p>
            <a:pPr marL="0" indent="0">
              <a:buNone/>
            </a:pPr>
            <a:endParaRPr lang="fr-FR" sz="2800" dirty="0">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C004FDD4-99BF-441F-99AB-BDAAC25CB32B}"/>
              </a:ext>
            </a:extLst>
          </p:cNvPr>
          <p:cNvSpPr>
            <a:spLocks noGrp="1"/>
          </p:cNvSpPr>
          <p:nvPr>
            <p:ph type="sldNum" sz="quarter" idx="12"/>
          </p:nvPr>
        </p:nvSpPr>
        <p:spPr/>
        <p:txBody>
          <a:bodyPr/>
          <a:lstStyle/>
          <a:p>
            <a:fld id="{CF4668DC-857F-487D-BFFA-8C0CA5037977}" type="slidenum">
              <a:rPr lang="fr-BE" smtClean="0"/>
              <a:pPr/>
              <a:t>11</a:t>
            </a:fld>
            <a:endParaRPr lang="fr-BE"/>
          </a:p>
        </p:txBody>
      </p:sp>
    </p:spTree>
    <p:extLst>
      <p:ext uri="{BB962C8B-B14F-4D97-AF65-F5344CB8AC3E}">
        <p14:creationId xmlns:p14="http://schemas.microsoft.com/office/powerpoint/2010/main" val="1068264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856537-759F-4453-9A00-AEEDD46F2FC3}"/>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68BC81B3-B9D1-401F-8C61-DCD75E1D9A11}"/>
              </a:ext>
            </a:extLst>
          </p:cNvPr>
          <p:cNvSpPr>
            <a:spLocks noGrp="1"/>
          </p:cNvSpPr>
          <p:nvPr>
            <p:ph idx="1"/>
          </p:nvPr>
        </p:nvSpPr>
        <p:spPr/>
        <p:txBody>
          <a:bodyPr/>
          <a:lstStyle/>
          <a:p>
            <a:pPr>
              <a:buFont typeface="Wingdings" panose="05000000000000000000" pitchFamily="2" charset="2"/>
              <a:buChar char="q"/>
            </a:pPr>
            <a:r>
              <a:rPr lang="fr-FR" dirty="0"/>
              <a:t>Antécédents </a:t>
            </a:r>
          </a:p>
          <a:p>
            <a:r>
              <a:rPr lang="fr-FR" dirty="0"/>
              <a:t>rhumatismales : 55,66 % des cas </a:t>
            </a:r>
          </a:p>
          <a:p>
            <a:pPr marL="0" indent="0">
              <a:buNone/>
            </a:pPr>
            <a:r>
              <a:rPr lang="fr-FR" dirty="0"/>
              <a:t>(âge ,antécédents et échocardiographie)</a:t>
            </a:r>
          </a:p>
          <a:p>
            <a:r>
              <a:rPr lang="fr-FR" dirty="0"/>
              <a:t>dégénératives : 5,21 % </a:t>
            </a:r>
          </a:p>
          <a:p>
            <a:r>
              <a:rPr lang="fr-FR" dirty="0"/>
              <a:t>congénitale : 2 % </a:t>
            </a:r>
          </a:p>
          <a:p>
            <a:r>
              <a:rPr lang="fr-FR" dirty="0"/>
              <a:t>étiologie de l’atteinte valvulaire non précisée :  37,13% </a:t>
            </a:r>
          </a:p>
        </p:txBody>
      </p:sp>
      <p:sp>
        <p:nvSpPr>
          <p:cNvPr id="4" name="Espace réservé du pied de page 3">
            <a:extLst>
              <a:ext uri="{FF2B5EF4-FFF2-40B4-BE49-F238E27FC236}">
                <a16:creationId xmlns:a16="http://schemas.microsoft.com/office/drawing/2014/main" id="{E3F2522A-5498-4F25-80D6-08EB549891A3}"/>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4D638C21-7166-498A-B87C-0B146BCBE8FF}"/>
              </a:ext>
            </a:extLst>
          </p:cNvPr>
          <p:cNvSpPr>
            <a:spLocks noGrp="1"/>
          </p:cNvSpPr>
          <p:nvPr>
            <p:ph type="sldNum" sz="quarter" idx="12"/>
          </p:nvPr>
        </p:nvSpPr>
        <p:spPr/>
        <p:txBody>
          <a:bodyPr/>
          <a:lstStyle/>
          <a:p>
            <a:fld id="{CF4668DC-857F-487D-BFFA-8C0CA5037977}" type="slidenum">
              <a:rPr lang="fr-BE" smtClean="0"/>
              <a:pPr/>
              <a:t>12</a:t>
            </a:fld>
            <a:endParaRPr lang="fr-BE"/>
          </a:p>
        </p:txBody>
      </p:sp>
    </p:spTree>
    <p:extLst>
      <p:ext uri="{BB962C8B-B14F-4D97-AF65-F5344CB8AC3E}">
        <p14:creationId xmlns:p14="http://schemas.microsoft.com/office/powerpoint/2010/main" val="3090486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C01ADF-7655-4868-9E41-B2429B2CFC20}"/>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3B290AAB-DB26-484B-A343-ED83AC6FF8E1}"/>
              </a:ext>
            </a:extLst>
          </p:cNvPr>
          <p:cNvSpPr>
            <a:spLocks noGrp="1"/>
          </p:cNvSpPr>
          <p:nvPr>
            <p:ph idx="1"/>
          </p:nvPr>
        </p:nvSpPr>
        <p:spPr/>
        <p:txBody>
          <a:bodyPr>
            <a:normAutofit/>
          </a:bodyPr>
          <a:lstStyle/>
          <a:p>
            <a:pPr>
              <a:buFont typeface="Wingdings" panose="05000000000000000000" pitchFamily="2" charset="2"/>
              <a:buChar char="q"/>
            </a:pPr>
            <a:r>
              <a:rPr lang="fr-FR" dirty="0">
                <a:ea typeface="Calibri" panose="020F0502020204030204" pitchFamily="34" charset="0"/>
              </a:rPr>
              <a:t>P</a:t>
            </a:r>
            <a:r>
              <a:rPr lang="fr-FR" dirty="0">
                <a:effectLst/>
                <a:ea typeface="Calibri" panose="020F0502020204030204" pitchFamily="34" charset="0"/>
              </a:rPr>
              <a:t>orte d’entrée retrouvée chez 22 patients (22,68%). </a:t>
            </a:r>
          </a:p>
          <a:p>
            <a:pPr marL="0" indent="0">
              <a:buNone/>
            </a:pPr>
            <a:endParaRPr lang="fr-FR" dirty="0">
              <a:effectLst/>
              <a:ea typeface="Calibri" panose="020F0502020204030204" pitchFamily="34" charset="0"/>
            </a:endParaRPr>
          </a:p>
          <a:p>
            <a:pPr>
              <a:buFontTx/>
              <a:buChar char="-"/>
            </a:pPr>
            <a:r>
              <a:rPr lang="fr-FR" dirty="0">
                <a:effectLst/>
                <a:ea typeface="Calibri" panose="020F0502020204030204" pitchFamily="34" charset="0"/>
              </a:rPr>
              <a:t>ORL chez 14 patients  (63%) </a:t>
            </a:r>
          </a:p>
          <a:p>
            <a:pPr>
              <a:buFontTx/>
              <a:buChar char="-"/>
            </a:pPr>
            <a:r>
              <a:rPr lang="fr-FR" dirty="0">
                <a:ea typeface="Calibri" panose="020F0502020204030204" pitchFamily="34" charset="0"/>
              </a:rPr>
              <a:t>B</a:t>
            </a:r>
            <a:r>
              <a:rPr lang="fr-FR" dirty="0">
                <a:effectLst/>
                <a:ea typeface="Calibri" panose="020F0502020204030204" pitchFamily="34" charset="0"/>
              </a:rPr>
              <a:t>ucco-dentaire chez 6 patients (27 %).</a:t>
            </a:r>
          </a:p>
          <a:p>
            <a:pPr>
              <a:buFontTx/>
              <a:buChar char="-"/>
            </a:pPr>
            <a:r>
              <a:rPr lang="fr-FR" dirty="0">
                <a:effectLst/>
                <a:ea typeface="Calibri" panose="020F0502020204030204" pitchFamily="34" charset="0"/>
              </a:rPr>
              <a:t>Urinaire et  gynécologique  2 patients (9%)</a:t>
            </a:r>
            <a:endParaRPr lang="fr-FR" dirty="0"/>
          </a:p>
        </p:txBody>
      </p:sp>
      <p:sp>
        <p:nvSpPr>
          <p:cNvPr id="4" name="Espace réservé du pied de page 3">
            <a:extLst>
              <a:ext uri="{FF2B5EF4-FFF2-40B4-BE49-F238E27FC236}">
                <a16:creationId xmlns:a16="http://schemas.microsoft.com/office/drawing/2014/main" id="{4F9C6F51-8F80-467B-8512-68F386DEF78F}"/>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FC54BDC0-A056-44AC-9E03-BDA04D7CCC00}"/>
              </a:ext>
            </a:extLst>
          </p:cNvPr>
          <p:cNvSpPr>
            <a:spLocks noGrp="1"/>
          </p:cNvSpPr>
          <p:nvPr>
            <p:ph type="sldNum" sz="quarter" idx="12"/>
          </p:nvPr>
        </p:nvSpPr>
        <p:spPr/>
        <p:txBody>
          <a:bodyPr/>
          <a:lstStyle/>
          <a:p>
            <a:fld id="{CF4668DC-857F-487D-BFFA-8C0CA5037977}" type="slidenum">
              <a:rPr lang="fr-BE" smtClean="0"/>
              <a:pPr/>
              <a:t>13</a:t>
            </a:fld>
            <a:endParaRPr lang="fr-BE"/>
          </a:p>
        </p:txBody>
      </p:sp>
    </p:spTree>
    <p:extLst>
      <p:ext uri="{BB962C8B-B14F-4D97-AF65-F5344CB8AC3E}">
        <p14:creationId xmlns:p14="http://schemas.microsoft.com/office/powerpoint/2010/main" val="3163219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BA6E7-186A-418D-AEF7-6692777BFC7D}"/>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6F4BE2CF-39F3-4095-A05B-61E77A1EECB8}"/>
              </a:ext>
            </a:extLst>
          </p:cNvPr>
          <p:cNvSpPr>
            <a:spLocks noGrp="1"/>
          </p:cNvSpPr>
          <p:nvPr>
            <p:ph idx="1"/>
          </p:nvPr>
        </p:nvSpPr>
        <p:spPr/>
        <p:txBody>
          <a:bodyPr>
            <a:normAutofit/>
          </a:bodyPr>
          <a:lstStyle/>
          <a:p>
            <a:pPr>
              <a:buFont typeface="Wingdings" panose="05000000000000000000" pitchFamily="2" charset="2"/>
              <a:buChar char="q"/>
            </a:pPr>
            <a:r>
              <a:rPr lang="fr-FR" dirty="0">
                <a:latin typeface="+mj-lt"/>
                <a:ea typeface="Calibri" panose="020F0502020204030204" pitchFamily="34" charset="0"/>
              </a:rPr>
              <a:t>B</a:t>
            </a:r>
            <a:r>
              <a:rPr lang="fr-FR" dirty="0">
                <a:effectLst/>
                <a:latin typeface="+mj-lt"/>
                <a:ea typeface="Calibri" panose="020F0502020204030204" pitchFamily="34" charset="0"/>
              </a:rPr>
              <a:t>iologie </a:t>
            </a:r>
          </a:p>
          <a:p>
            <a:pPr marL="0" indent="0">
              <a:buNone/>
            </a:pPr>
            <a:r>
              <a:rPr lang="fr-FR" dirty="0">
                <a:effectLst/>
                <a:latin typeface="+mj-lt"/>
                <a:ea typeface="Calibri" panose="020F0502020204030204" pitchFamily="34" charset="0"/>
              </a:rPr>
              <a:t>Un bilan inflammatoire complet :  54 patients (55,67%)</a:t>
            </a:r>
          </a:p>
          <a:p>
            <a:pPr marL="0" indent="0">
              <a:buNone/>
            </a:pPr>
            <a:r>
              <a:rPr lang="fr-FR" dirty="0">
                <a:effectLst/>
                <a:latin typeface="+mj-lt"/>
                <a:ea typeface="Calibri" panose="020F0502020204030204" pitchFamily="34" charset="0"/>
              </a:rPr>
              <a:t>Syndrome inflammatoire biologique dans tous les cas </a:t>
            </a:r>
          </a:p>
          <a:p>
            <a:pPr marL="0" indent="0">
              <a:buNone/>
            </a:pPr>
            <a:r>
              <a:rPr lang="fr-FR" dirty="0">
                <a:latin typeface="+mj-lt"/>
                <a:ea typeface="Calibri" panose="020F0502020204030204" pitchFamily="34" charset="0"/>
              </a:rPr>
              <a:t>Dosage des ASLO  contributive chez 7 jeunes patients</a:t>
            </a:r>
            <a:endParaRPr lang="fr-FR" dirty="0">
              <a:effectLst/>
              <a:latin typeface="+mj-lt"/>
              <a:ea typeface="Calibri" panose="020F0502020204030204" pitchFamily="34" charset="0"/>
            </a:endParaRPr>
          </a:p>
        </p:txBody>
      </p:sp>
      <p:sp>
        <p:nvSpPr>
          <p:cNvPr id="4" name="Espace réservé du pied de page 3">
            <a:extLst>
              <a:ext uri="{FF2B5EF4-FFF2-40B4-BE49-F238E27FC236}">
                <a16:creationId xmlns:a16="http://schemas.microsoft.com/office/drawing/2014/main" id="{B6A3E971-8F7A-46AA-ABDB-08CF723712D9}"/>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C3EFA1AE-01F3-4E38-8639-E04843867469}"/>
              </a:ext>
            </a:extLst>
          </p:cNvPr>
          <p:cNvSpPr>
            <a:spLocks noGrp="1"/>
          </p:cNvSpPr>
          <p:nvPr>
            <p:ph type="sldNum" sz="quarter" idx="12"/>
          </p:nvPr>
        </p:nvSpPr>
        <p:spPr/>
        <p:txBody>
          <a:bodyPr/>
          <a:lstStyle/>
          <a:p>
            <a:fld id="{CF4668DC-857F-487D-BFFA-8C0CA5037977}" type="slidenum">
              <a:rPr lang="fr-BE" smtClean="0"/>
              <a:pPr/>
              <a:t>14</a:t>
            </a:fld>
            <a:endParaRPr lang="fr-BE"/>
          </a:p>
        </p:txBody>
      </p:sp>
    </p:spTree>
    <p:extLst>
      <p:ext uri="{BB962C8B-B14F-4D97-AF65-F5344CB8AC3E}">
        <p14:creationId xmlns:p14="http://schemas.microsoft.com/office/powerpoint/2010/main" val="1568070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BA6E7-186A-418D-AEF7-6692777BFC7D}"/>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6F4BE2CF-39F3-4095-A05B-61E77A1EECB8}"/>
              </a:ext>
            </a:extLst>
          </p:cNvPr>
          <p:cNvSpPr>
            <a:spLocks noGrp="1"/>
          </p:cNvSpPr>
          <p:nvPr>
            <p:ph idx="1"/>
          </p:nvPr>
        </p:nvSpPr>
        <p:spPr/>
        <p:txBody>
          <a:bodyPr>
            <a:normAutofit fontScale="92500" lnSpcReduction="10000"/>
          </a:bodyPr>
          <a:lstStyle/>
          <a:p>
            <a:pPr algn="just">
              <a:lnSpc>
                <a:spcPct val="150000"/>
              </a:lnSpc>
              <a:spcAft>
                <a:spcPts val="800"/>
              </a:spcAft>
              <a:buFont typeface="Wingdings" panose="05000000000000000000" pitchFamily="2" charset="2"/>
              <a:buChar char="q"/>
            </a:pPr>
            <a:r>
              <a:rPr lang="fr-FR" dirty="0">
                <a:effectLst/>
                <a:latin typeface="+mj-lt"/>
                <a:ea typeface="Calibri" panose="020F0502020204030204" pitchFamily="34" charset="0"/>
                <a:cs typeface="Times New Roman" panose="02020603050405020304" pitchFamily="18" charset="0"/>
              </a:rPr>
              <a:t> </a:t>
            </a:r>
            <a:r>
              <a:rPr lang="fr-FR" dirty="0">
                <a:latin typeface="+mj-lt"/>
                <a:ea typeface="Calibri" panose="020F0502020204030204" pitchFamily="34" charset="0"/>
                <a:cs typeface="Times New Roman" panose="02020603050405020304" pitchFamily="18" charset="0"/>
              </a:rPr>
              <a:t>H</a:t>
            </a:r>
            <a:r>
              <a:rPr lang="fr-FR" dirty="0">
                <a:effectLst/>
                <a:latin typeface="+mj-lt"/>
                <a:ea typeface="Calibri" panose="020F0502020204030204" pitchFamily="34" charset="0"/>
                <a:cs typeface="Times New Roman" panose="02020603050405020304" pitchFamily="18" charset="0"/>
              </a:rPr>
              <a:t>émocultures </a:t>
            </a:r>
          </a:p>
          <a:p>
            <a:pPr algn="just">
              <a:lnSpc>
                <a:spcPct val="150000"/>
              </a:lnSpc>
              <a:spcAft>
                <a:spcPts val="800"/>
              </a:spcAft>
            </a:pPr>
            <a:r>
              <a:rPr lang="fr-FR" dirty="0">
                <a:latin typeface="+mj-lt"/>
                <a:ea typeface="Calibri" panose="020F0502020204030204" pitchFamily="34" charset="0"/>
                <a:cs typeface="Times New Roman" panose="02020603050405020304" pitchFamily="18" charset="0"/>
              </a:rPr>
              <a:t>D</a:t>
            </a:r>
            <a:r>
              <a:rPr lang="fr-FR" dirty="0">
                <a:effectLst/>
                <a:latin typeface="+mj-lt"/>
                <a:ea typeface="Calibri" panose="020F0502020204030204" pitchFamily="34" charset="0"/>
                <a:cs typeface="Times New Roman" panose="02020603050405020304" pitchFamily="18" charset="0"/>
              </a:rPr>
              <a:t>emandées  chez 60 patients</a:t>
            </a:r>
            <a:r>
              <a:rPr lang="fr-FR" dirty="0">
                <a:latin typeface="+mj-lt"/>
                <a:ea typeface="Calibri" panose="020F0502020204030204" pitchFamily="34" charset="0"/>
                <a:cs typeface="Times New Roman" panose="02020603050405020304" pitchFamily="18" charset="0"/>
              </a:rPr>
              <a:t> (61,85%)</a:t>
            </a:r>
          </a:p>
          <a:p>
            <a:pPr algn="just">
              <a:lnSpc>
                <a:spcPct val="150000"/>
              </a:lnSpc>
              <a:spcAft>
                <a:spcPts val="800"/>
              </a:spcAft>
            </a:pPr>
            <a:r>
              <a:rPr lang="fr-FR" dirty="0">
                <a:solidFill>
                  <a:srgbClr val="FF0000"/>
                </a:solidFill>
                <a:effectLst/>
                <a:latin typeface="+mj-lt"/>
                <a:ea typeface="Calibri" panose="020F0502020204030204" pitchFamily="34" charset="0"/>
                <a:cs typeface="Times New Roman" panose="02020603050405020304" pitchFamily="18" charset="0"/>
              </a:rPr>
              <a:t>Dont 41 patients forte suspicion d’EI </a:t>
            </a:r>
          </a:p>
          <a:p>
            <a:pPr algn="just">
              <a:lnSpc>
                <a:spcPct val="150000"/>
              </a:lnSpc>
              <a:spcAft>
                <a:spcPts val="800"/>
              </a:spcAft>
            </a:pPr>
            <a:r>
              <a:rPr lang="fr-FR" dirty="0">
                <a:latin typeface="+mj-lt"/>
                <a:ea typeface="Calibri" panose="020F0502020204030204" pitchFamily="34" charset="0"/>
                <a:cs typeface="Times New Roman" panose="02020603050405020304" pitchFamily="18" charset="0"/>
              </a:rPr>
              <a:t>R</a:t>
            </a:r>
            <a:r>
              <a:rPr lang="fr-FR" dirty="0">
                <a:effectLst/>
                <a:latin typeface="+mj-lt"/>
                <a:ea typeface="Calibri" panose="020F0502020204030204" pitchFamily="34" charset="0"/>
                <a:cs typeface="Times New Roman" panose="02020603050405020304" pitchFamily="18" charset="0"/>
              </a:rPr>
              <a:t>éalisées chez 34 patients </a:t>
            </a:r>
          </a:p>
          <a:p>
            <a:r>
              <a:rPr lang="fr-FR" dirty="0">
                <a:latin typeface="+mj-lt"/>
                <a:ea typeface="Calibri" panose="020F0502020204030204" pitchFamily="34" charset="0"/>
              </a:rPr>
              <a:t>P</a:t>
            </a:r>
            <a:r>
              <a:rPr lang="fr-FR" dirty="0">
                <a:effectLst/>
                <a:latin typeface="+mj-lt"/>
                <a:ea typeface="Calibri" panose="020F0502020204030204" pitchFamily="34" charset="0"/>
              </a:rPr>
              <a:t>ositives dans 10 cas</a:t>
            </a:r>
          </a:p>
          <a:p>
            <a:pPr marL="0" indent="0">
              <a:buNone/>
            </a:pPr>
            <a:r>
              <a:rPr lang="fr-FR" dirty="0">
                <a:latin typeface="+mj-lt"/>
              </a:rPr>
              <a:t>   Taux de positivité de 29,4%</a:t>
            </a:r>
          </a:p>
        </p:txBody>
      </p:sp>
      <p:sp>
        <p:nvSpPr>
          <p:cNvPr id="4" name="Espace réservé du pied de page 3">
            <a:extLst>
              <a:ext uri="{FF2B5EF4-FFF2-40B4-BE49-F238E27FC236}">
                <a16:creationId xmlns:a16="http://schemas.microsoft.com/office/drawing/2014/main" id="{B6A3E971-8F7A-46AA-ABDB-08CF723712D9}"/>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397EE226-FDEA-4257-8A4D-28063E828C72}"/>
              </a:ext>
            </a:extLst>
          </p:cNvPr>
          <p:cNvSpPr>
            <a:spLocks noGrp="1"/>
          </p:cNvSpPr>
          <p:nvPr>
            <p:ph type="sldNum" sz="quarter" idx="12"/>
          </p:nvPr>
        </p:nvSpPr>
        <p:spPr/>
        <p:txBody>
          <a:bodyPr/>
          <a:lstStyle/>
          <a:p>
            <a:fld id="{CF4668DC-857F-487D-BFFA-8C0CA5037977}" type="slidenum">
              <a:rPr lang="fr-BE" smtClean="0"/>
              <a:pPr/>
              <a:t>15</a:t>
            </a:fld>
            <a:endParaRPr lang="fr-BE"/>
          </a:p>
        </p:txBody>
      </p:sp>
    </p:spTree>
    <p:extLst>
      <p:ext uri="{BB962C8B-B14F-4D97-AF65-F5344CB8AC3E}">
        <p14:creationId xmlns:p14="http://schemas.microsoft.com/office/powerpoint/2010/main" val="3408031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40AEAE-33B1-4412-A1DD-6A827C7CC0F6}"/>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4" name="Espace réservé du pied de page 3">
            <a:extLst>
              <a:ext uri="{FF2B5EF4-FFF2-40B4-BE49-F238E27FC236}">
                <a16:creationId xmlns:a16="http://schemas.microsoft.com/office/drawing/2014/main" id="{F8A110D7-50DC-40A7-91A6-46F47B52D9DB}"/>
              </a:ext>
            </a:extLst>
          </p:cNvPr>
          <p:cNvSpPr>
            <a:spLocks noGrp="1"/>
          </p:cNvSpPr>
          <p:nvPr>
            <p:ph type="ftr" sz="quarter" idx="11"/>
          </p:nvPr>
        </p:nvSpPr>
        <p:spPr/>
        <p:txBody>
          <a:bodyPr/>
          <a:lstStyle/>
          <a:p>
            <a:r>
              <a:rPr lang="fr-FR"/>
              <a:t>7 èmes journées de la SOCARB 2021</a:t>
            </a:r>
            <a:endParaRPr lang="fr-BE"/>
          </a:p>
        </p:txBody>
      </p:sp>
      <p:graphicFrame>
        <p:nvGraphicFramePr>
          <p:cNvPr id="10" name="Espace réservé du contenu 9">
            <a:extLst>
              <a:ext uri="{FF2B5EF4-FFF2-40B4-BE49-F238E27FC236}">
                <a16:creationId xmlns:a16="http://schemas.microsoft.com/office/drawing/2014/main" id="{D90CA23D-C3A2-4014-BC8F-4E39A40FF392}"/>
              </a:ext>
            </a:extLst>
          </p:cNvPr>
          <p:cNvGraphicFramePr>
            <a:graphicFrameLocks noGrp="1"/>
          </p:cNvGraphicFramePr>
          <p:nvPr>
            <p:ph idx="1"/>
            <p:extLst>
              <p:ext uri="{D42A27DB-BD31-4B8C-83A1-F6EECF244321}">
                <p14:modId xmlns:p14="http://schemas.microsoft.com/office/powerpoint/2010/main" val="2599676188"/>
              </p:ext>
            </p:extLst>
          </p:nvPr>
        </p:nvGraphicFramePr>
        <p:xfrm>
          <a:off x="457200" y="1600201"/>
          <a:ext cx="8229600" cy="3845024"/>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a:extLst>
              <a:ext uri="{FF2B5EF4-FFF2-40B4-BE49-F238E27FC236}">
                <a16:creationId xmlns:a16="http://schemas.microsoft.com/office/drawing/2014/main" id="{211B9571-E43E-43E0-940A-A8EF22FB1665}"/>
              </a:ext>
            </a:extLst>
          </p:cNvPr>
          <p:cNvSpPr>
            <a:spLocks noGrp="1"/>
          </p:cNvSpPr>
          <p:nvPr>
            <p:ph type="sldNum" sz="quarter" idx="12"/>
          </p:nvPr>
        </p:nvSpPr>
        <p:spPr/>
        <p:txBody>
          <a:bodyPr/>
          <a:lstStyle/>
          <a:p>
            <a:fld id="{CF4668DC-857F-487D-BFFA-8C0CA5037977}" type="slidenum">
              <a:rPr lang="fr-BE" smtClean="0"/>
              <a:pPr/>
              <a:t>16</a:t>
            </a:fld>
            <a:endParaRPr lang="fr-BE"/>
          </a:p>
        </p:txBody>
      </p:sp>
      <p:sp>
        <p:nvSpPr>
          <p:cNvPr id="5" name="ZoneTexte 4">
            <a:extLst>
              <a:ext uri="{FF2B5EF4-FFF2-40B4-BE49-F238E27FC236}">
                <a16:creationId xmlns:a16="http://schemas.microsoft.com/office/drawing/2014/main" id="{967805EF-8D8A-43A2-BCA5-DA7D99947A13}"/>
              </a:ext>
            </a:extLst>
          </p:cNvPr>
          <p:cNvSpPr txBox="1"/>
          <p:nvPr/>
        </p:nvSpPr>
        <p:spPr>
          <a:xfrm>
            <a:off x="827584" y="5517232"/>
            <a:ext cx="7416824" cy="523220"/>
          </a:xfrm>
          <a:prstGeom prst="rect">
            <a:avLst/>
          </a:prstGeom>
          <a:noFill/>
        </p:spPr>
        <p:txBody>
          <a:bodyPr wrap="square" rtlCol="0">
            <a:spAutoFit/>
          </a:bodyPr>
          <a:lstStyle/>
          <a:p>
            <a:r>
              <a:rPr lang="fr-FR" sz="2800" dirty="0"/>
              <a:t>Figure 1: germes retrouvés sur les hémocultures </a:t>
            </a:r>
          </a:p>
        </p:txBody>
      </p:sp>
    </p:spTree>
    <p:extLst>
      <p:ext uri="{BB962C8B-B14F-4D97-AF65-F5344CB8AC3E}">
        <p14:creationId xmlns:p14="http://schemas.microsoft.com/office/powerpoint/2010/main" val="373840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2187B9-4951-4B80-A9AB-EE5917131AE3}"/>
              </a:ext>
            </a:extLst>
          </p:cNvPr>
          <p:cNvSpPr>
            <a:spLocks noGrp="1"/>
          </p:cNvSpPr>
          <p:nvPr>
            <p:ph type="title"/>
          </p:nvPr>
        </p:nvSpPr>
        <p:spPr>
          <a:xfrm>
            <a:off x="457200" y="182563"/>
            <a:ext cx="8229600" cy="1143000"/>
          </a:xfrm>
        </p:spPr>
        <p:txBody>
          <a:bodyPr/>
          <a:lstStyle/>
          <a:p>
            <a:r>
              <a:rPr lang="fr-FR" b="1" dirty="0">
                <a:solidFill>
                  <a:srgbClr val="0070C0"/>
                </a:solidFill>
                <a:latin typeface="Times New Roman" pitchFamily="18" charset="0"/>
                <a:cs typeface="Times New Roman" pitchFamily="18" charset="0"/>
              </a:rPr>
              <a:t>RESULTATS</a:t>
            </a:r>
            <a:endParaRPr lang="fr-FR" dirty="0"/>
          </a:p>
        </p:txBody>
      </p:sp>
      <p:graphicFrame>
        <p:nvGraphicFramePr>
          <p:cNvPr id="5" name="Espace réservé du contenu 4">
            <a:extLst>
              <a:ext uri="{FF2B5EF4-FFF2-40B4-BE49-F238E27FC236}">
                <a16:creationId xmlns:a16="http://schemas.microsoft.com/office/drawing/2014/main" id="{D766C312-FFBA-4593-B91D-EF19DF0D19E8}"/>
              </a:ext>
            </a:extLst>
          </p:cNvPr>
          <p:cNvGraphicFramePr>
            <a:graphicFrameLocks noGrp="1"/>
          </p:cNvGraphicFramePr>
          <p:nvPr>
            <p:ph idx="1"/>
            <p:extLst>
              <p:ext uri="{D42A27DB-BD31-4B8C-83A1-F6EECF244321}">
                <p14:modId xmlns:p14="http://schemas.microsoft.com/office/powerpoint/2010/main" val="2532821470"/>
              </p:ext>
            </p:extLst>
          </p:nvPr>
        </p:nvGraphicFramePr>
        <p:xfrm>
          <a:off x="1403648" y="1929130"/>
          <a:ext cx="5904656" cy="4427220"/>
        </p:xfrm>
        <a:graphic>
          <a:graphicData uri="http://schemas.openxmlformats.org/drawingml/2006/table">
            <a:tbl>
              <a:tblPr firstRow="1" firstCol="1" bandRow="1">
                <a:tableStyleId>{5940675A-B579-460E-94D1-54222C63F5DA}</a:tableStyleId>
              </a:tblPr>
              <a:tblGrid>
                <a:gridCol w="3104951">
                  <a:extLst>
                    <a:ext uri="{9D8B030D-6E8A-4147-A177-3AD203B41FA5}">
                      <a16:colId xmlns:a16="http://schemas.microsoft.com/office/drawing/2014/main" val="2167770645"/>
                    </a:ext>
                  </a:extLst>
                </a:gridCol>
                <a:gridCol w="2799705">
                  <a:extLst>
                    <a:ext uri="{9D8B030D-6E8A-4147-A177-3AD203B41FA5}">
                      <a16:colId xmlns:a16="http://schemas.microsoft.com/office/drawing/2014/main" val="1490932911"/>
                    </a:ext>
                  </a:extLst>
                </a:gridCol>
              </a:tblGrid>
              <a:tr h="222618">
                <a:tc>
                  <a:txBody>
                    <a:bodyPr/>
                    <a:lstStyle/>
                    <a:p>
                      <a:pPr algn="just">
                        <a:lnSpc>
                          <a:spcPct val="150000"/>
                        </a:lnSpc>
                        <a:spcAft>
                          <a:spcPts val="800"/>
                        </a:spcAft>
                      </a:pPr>
                      <a:r>
                        <a:rPr lang="fr-FR" sz="1800" dirty="0">
                          <a:effectLst/>
                          <a:latin typeface="+mn-lt"/>
                        </a:rPr>
                        <a:t>Valvulopathies</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Effectif </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9977638"/>
                  </a:ext>
                </a:extLst>
              </a:tr>
              <a:tr h="222618">
                <a:tc>
                  <a:txBody>
                    <a:bodyPr/>
                    <a:lstStyle/>
                    <a:p>
                      <a:pPr algn="just">
                        <a:lnSpc>
                          <a:spcPct val="150000"/>
                        </a:lnSpc>
                        <a:spcAft>
                          <a:spcPts val="800"/>
                        </a:spcAft>
                      </a:pPr>
                      <a:r>
                        <a:rPr lang="fr-FR" sz="1800" b="1" dirty="0" err="1">
                          <a:effectLst/>
                          <a:latin typeface="+mn-lt"/>
                          <a:ea typeface="Calibri" panose="020F0502020204030204" pitchFamily="34" charset="0"/>
                          <a:cs typeface="Times New Roman" panose="02020603050405020304" pitchFamily="18" charset="0"/>
                        </a:rPr>
                        <a:t>Monovalvulopathie</a:t>
                      </a:r>
                      <a:r>
                        <a:rPr lang="fr-FR" sz="1800" b="1"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algn="just">
                        <a:lnSpc>
                          <a:spcPct val="150000"/>
                        </a:lnSpc>
                        <a:spcAft>
                          <a:spcPts val="800"/>
                        </a:spcAft>
                      </a:pPr>
                      <a:r>
                        <a:rPr lang="fr-FR" sz="1800" b="1" dirty="0">
                          <a:effectLst/>
                          <a:latin typeface="+mn-lt"/>
                          <a:ea typeface="Calibri" panose="020F0502020204030204" pitchFamily="34" charset="0"/>
                          <a:cs typeface="Times New Roman" panose="02020603050405020304" pitchFamily="18" charset="0"/>
                        </a:rPr>
                        <a:t>43</a:t>
                      </a:r>
                    </a:p>
                  </a:txBody>
                  <a:tcPr marL="68580" marR="68580" marT="0" marB="0"/>
                </a:tc>
                <a:extLst>
                  <a:ext uri="{0D108BD9-81ED-4DB2-BD59-A6C34878D82A}">
                    <a16:rowId xmlns:a16="http://schemas.microsoft.com/office/drawing/2014/main" val="3823995087"/>
                  </a:ext>
                </a:extLst>
              </a:tr>
              <a:tr h="345172">
                <a:tc>
                  <a:txBody>
                    <a:bodyPr/>
                    <a:lstStyle/>
                    <a:p>
                      <a:pPr algn="just">
                        <a:lnSpc>
                          <a:spcPct val="150000"/>
                        </a:lnSpc>
                        <a:spcAft>
                          <a:spcPts val="800"/>
                        </a:spcAft>
                      </a:pPr>
                      <a:r>
                        <a:rPr lang="fr-FR" sz="1800" dirty="0">
                          <a:solidFill>
                            <a:srgbClr val="FF0000"/>
                          </a:solidFill>
                          <a:effectLst/>
                          <a:latin typeface="+mn-lt"/>
                        </a:rPr>
                        <a:t>IM</a:t>
                      </a:r>
                      <a:endParaRPr lang="fr-FR"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solidFill>
                            <a:srgbClr val="FF0000"/>
                          </a:solidFill>
                          <a:effectLst/>
                          <a:latin typeface="+mn-lt"/>
                        </a:rPr>
                        <a:t>19</a:t>
                      </a:r>
                      <a:endParaRPr lang="fr-FR"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7218461"/>
                  </a:ext>
                </a:extLst>
              </a:tr>
              <a:tr h="345172">
                <a:tc>
                  <a:txBody>
                    <a:bodyPr/>
                    <a:lstStyle/>
                    <a:p>
                      <a:pPr algn="just">
                        <a:lnSpc>
                          <a:spcPct val="150000"/>
                        </a:lnSpc>
                        <a:spcAft>
                          <a:spcPts val="800"/>
                        </a:spcAft>
                      </a:pPr>
                      <a:r>
                        <a:rPr lang="fr-FR" sz="1800" dirty="0" err="1">
                          <a:effectLst/>
                          <a:latin typeface="+mn-lt"/>
                        </a:rPr>
                        <a:t>IAo</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14</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78573"/>
                  </a:ext>
                </a:extLst>
              </a:tr>
              <a:tr h="345172">
                <a:tc>
                  <a:txBody>
                    <a:bodyPr/>
                    <a:lstStyle/>
                    <a:p>
                      <a:pPr algn="just">
                        <a:lnSpc>
                          <a:spcPct val="150000"/>
                        </a:lnSpc>
                        <a:spcAft>
                          <a:spcPts val="800"/>
                        </a:spcAft>
                      </a:pPr>
                      <a:r>
                        <a:rPr lang="fr-FR" sz="1800" dirty="0">
                          <a:effectLst/>
                          <a:latin typeface="+mn-lt"/>
                        </a:rPr>
                        <a:t>MM</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8</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3984260"/>
                  </a:ext>
                </a:extLst>
              </a:tr>
              <a:tr h="345172">
                <a:tc>
                  <a:txBody>
                    <a:bodyPr/>
                    <a:lstStyle/>
                    <a:p>
                      <a:pPr algn="just">
                        <a:lnSpc>
                          <a:spcPct val="150000"/>
                        </a:lnSpc>
                        <a:spcAft>
                          <a:spcPts val="800"/>
                        </a:spcAft>
                      </a:pPr>
                      <a:r>
                        <a:rPr lang="fr-FR" sz="1800" dirty="0" err="1">
                          <a:effectLst/>
                          <a:latin typeface="+mn-lt"/>
                        </a:rPr>
                        <a:t>MAo</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1</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23764"/>
                  </a:ext>
                </a:extLst>
              </a:tr>
              <a:tr h="345172">
                <a:tc>
                  <a:txBody>
                    <a:bodyPr/>
                    <a:lstStyle/>
                    <a:p>
                      <a:pPr algn="just">
                        <a:lnSpc>
                          <a:spcPct val="150000"/>
                        </a:lnSpc>
                        <a:spcAft>
                          <a:spcPts val="800"/>
                        </a:spcAft>
                      </a:pPr>
                      <a:r>
                        <a:rPr lang="fr-FR" sz="1800" b="1" dirty="0" err="1">
                          <a:effectLst/>
                          <a:latin typeface="+mn-lt"/>
                        </a:rPr>
                        <a:t>Polyvalvulopathies</a:t>
                      </a:r>
                      <a:r>
                        <a:rPr lang="fr-FR" sz="1800" b="1" dirty="0">
                          <a:effectLst/>
                          <a:latin typeface="+mn-lt"/>
                        </a:rPr>
                        <a:t> </a:t>
                      </a:r>
                      <a:endParaRPr lang="fr-FR" sz="1800" b="1"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b="1" dirty="0">
                          <a:effectLst/>
                          <a:latin typeface="+mn-lt"/>
                          <a:ea typeface="Calibri" panose="020F0502020204030204" pitchFamily="34" charset="0"/>
                          <a:cs typeface="Times New Roman" panose="02020603050405020304" pitchFamily="18" charset="0"/>
                        </a:rPr>
                        <a:t>38</a:t>
                      </a:r>
                    </a:p>
                  </a:txBody>
                  <a:tcPr marL="68580" marR="68580" marT="0" marB="0"/>
                </a:tc>
                <a:extLst>
                  <a:ext uri="{0D108BD9-81ED-4DB2-BD59-A6C34878D82A}">
                    <a16:rowId xmlns:a16="http://schemas.microsoft.com/office/drawing/2014/main" val="1524817523"/>
                  </a:ext>
                </a:extLst>
              </a:tr>
              <a:tr h="345172">
                <a:tc>
                  <a:txBody>
                    <a:bodyPr/>
                    <a:lstStyle/>
                    <a:p>
                      <a:pPr algn="just">
                        <a:lnSpc>
                          <a:spcPct val="150000"/>
                        </a:lnSpc>
                        <a:spcAft>
                          <a:spcPts val="800"/>
                        </a:spcAft>
                      </a:pPr>
                      <a:r>
                        <a:rPr lang="fr-FR" sz="1800" dirty="0">
                          <a:solidFill>
                            <a:srgbClr val="FF0000"/>
                          </a:solidFill>
                          <a:effectLst/>
                          <a:latin typeface="+mn-lt"/>
                        </a:rPr>
                        <a:t>IM-</a:t>
                      </a:r>
                      <a:r>
                        <a:rPr lang="fr-FR" sz="1800" dirty="0" err="1">
                          <a:solidFill>
                            <a:srgbClr val="FF0000"/>
                          </a:solidFill>
                          <a:effectLst/>
                          <a:latin typeface="+mn-lt"/>
                        </a:rPr>
                        <a:t>IAo</a:t>
                      </a:r>
                      <a:endParaRPr lang="fr-FR"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solidFill>
                            <a:srgbClr val="FF0000"/>
                          </a:solidFill>
                          <a:effectLst/>
                          <a:latin typeface="+mn-lt"/>
                        </a:rPr>
                        <a:t>18</a:t>
                      </a:r>
                      <a:endParaRPr lang="fr-FR" sz="18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2492893"/>
                  </a:ext>
                </a:extLst>
              </a:tr>
              <a:tr h="345172">
                <a:tc>
                  <a:txBody>
                    <a:bodyPr/>
                    <a:lstStyle/>
                    <a:p>
                      <a:pPr algn="just">
                        <a:lnSpc>
                          <a:spcPct val="150000"/>
                        </a:lnSpc>
                        <a:spcAft>
                          <a:spcPts val="800"/>
                        </a:spcAft>
                      </a:pPr>
                      <a:r>
                        <a:rPr lang="fr-FR" sz="1800" dirty="0">
                          <a:effectLst/>
                          <a:latin typeface="+mn-lt"/>
                        </a:rPr>
                        <a:t>Mao-IM </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1</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5058209"/>
                  </a:ext>
                </a:extLst>
              </a:tr>
              <a:tr h="345172">
                <a:tc>
                  <a:txBody>
                    <a:bodyPr/>
                    <a:lstStyle/>
                    <a:p>
                      <a:pPr algn="just">
                        <a:lnSpc>
                          <a:spcPct val="150000"/>
                        </a:lnSpc>
                        <a:spcAft>
                          <a:spcPts val="800"/>
                        </a:spcAft>
                      </a:pPr>
                      <a:r>
                        <a:rPr lang="fr-FR" sz="1800" dirty="0">
                          <a:effectLst/>
                          <a:latin typeface="+mn-lt"/>
                        </a:rPr>
                        <a:t>MM-</a:t>
                      </a:r>
                      <a:r>
                        <a:rPr lang="fr-FR" sz="1800" dirty="0" err="1">
                          <a:effectLst/>
                          <a:latin typeface="+mn-lt"/>
                        </a:rPr>
                        <a:t>MAo</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11</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2966799"/>
                  </a:ext>
                </a:extLst>
              </a:tr>
              <a:tr h="345172">
                <a:tc>
                  <a:txBody>
                    <a:bodyPr/>
                    <a:lstStyle/>
                    <a:p>
                      <a:pPr algn="just">
                        <a:lnSpc>
                          <a:spcPct val="150000"/>
                        </a:lnSpc>
                        <a:spcAft>
                          <a:spcPts val="800"/>
                        </a:spcAft>
                      </a:pPr>
                      <a:r>
                        <a:rPr lang="fr-FR" sz="1800" dirty="0">
                          <a:effectLst/>
                          <a:latin typeface="+mn-lt"/>
                        </a:rPr>
                        <a:t>MM-</a:t>
                      </a:r>
                      <a:r>
                        <a:rPr lang="fr-FR" sz="1800" dirty="0" err="1">
                          <a:effectLst/>
                          <a:latin typeface="+mn-lt"/>
                        </a:rPr>
                        <a:t>IAo</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rPr>
                        <a:t>8</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9761560"/>
                  </a:ext>
                </a:extLst>
              </a:tr>
              <a:tr h="271234">
                <a:tc>
                  <a:txBody>
                    <a:bodyPr/>
                    <a:lstStyle/>
                    <a:p>
                      <a:pPr algn="just">
                        <a:lnSpc>
                          <a:spcPct val="150000"/>
                        </a:lnSpc>
                        <a:spcAft>
                          <a:spcPts val="800"/>
                        </a:spcAft>
                      </a:pPr>
                      <a:r>
                        <a:rPr lang="fr-FR" sz="1800" dirty="0">
                          <a:effectLst/>
                          <a:latin typeface="+mn-lt"/>
                        </a:rPr>
                        <a:t>Autres associations </a:t>
                      </a:r>
                      <a:endParaRPr lang="fr-FR"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dirty="0">
                          <a:effectLst/>
                          <a:latin typeface="+mn-lt"/>
                          <a:ea typeface="Calibri" panose="020F0502020204030204" pitchFamily="34" charset="0"/>
                          <a:cs typeface="Times New Roman" panose="02020603050405020304" pitchFamily="18" charset="0"/>
                        </a:rPr>
                        <a:t>16</a:t>
                      </a:r>
                    </a:p>
                  </a:txBody>
                  <a:tcPr marL="68580" marR="68580" marT="0" marB="0"/>
                </a:tc>
                <a:extLst>
                  <a:ext uri="{0D108BD9-81ED-4DB2-BD59-A6C34878D82A}">
                    <a16:rowId xmlns:a16="http://schemas.microsoft.com/office/drawing/2014/main" val="554519194"/>
                  </a:ext>
                </a:extLst>
              </a:tr>
            </a:tbl>
          </a:graphicData>
        </a:graphic>
      </p:graphicFrame>
      <p:sp>
        <p:nvSpPr>
          <p:cNvPr id="4" name="Espace réservé du pied de page 3">
            <a:extLst>
              <a:ext uri="{FF2B5EF4-FFF2-40B4-BE49-F238E27FC236}">
                <a16:creationId xmlns:a16="http://schemas.microsoft.com/office/drawing/2014/main" id="{57912B42-4859-4375-8359-3AE61E6FB17E}"/>
              </a:ext>
            </a:extLst>
          </p:cNvPr>
          <p:cNvSpPr>
            <a:spLocks noGrp="1"/>
          </p:cNvSpPr>
          <p:nvPr>
            <p:ph type="ftr" sz="quarter" idx="11"/>
          </p:nvPr>
        </p:nvSpPr>
        <p:spPr/>
        <p:txBody>
          <a:bodyPr/>
          <a:lstStyle/>
          <a:p>
            <a:r>
              <a:rPr lang="fr-FR"/>
              <a:t>7 èmes journées de la SOCARB 2021</a:t>
            </a:r>
            <a:endParaRPr lang="fr-BE"/>
          </a:p>
        </p:txBody>
      </p:sp>
      <p:sp>
        <p:nvSpPr>
          <p:cNvPr id="3" name="Espace réservé du numéro de diapositive 2">
            <a:extLst>
              <a:ext uri="{FF2B5EF4-FFF2-40B4-BE49-F238E27FC236}">
                <a16:creationId xmlns:a16="http://schemas.microsoft.com/office/drawing/2014/main" id="{7DEF6EC6-942E-44F2-9A97-04DEAC62DFD0}"/>
              </a:ext>
            </a:extLst>
          </p:cNvPr>
          <p:cNvSpPr>
            <a:spLocks noGrp="1"/>
          </p:cNvSpPr>
          <p:nvPr>
            <p:ph type="sldNum" sz="quarter" idx="12"/>
          </p:nvPr>
        </p:nvSpPr>
        <p:spPr/>
        <p:txBody>
          <a:bodyPr/>
          <a:lstStyle/>
          <a:p>
            <a:fld id="{CF4668DC-857F-487D-BFFA-8C0CA5037977}" type="slidenum">
              <a:rPr lang="fr-BE" smtClean="0"/>
              <a:pPr/>
              <a:t>17</a:t>
            </a:fld>
            <a:endParaRPr lang="fr-BE"/>
          </a:p>
        </p:txBody>
      </p:sp>
      <p:sp>
        <p:nvSpPr>
          <p:cNvPr id="6" name="ZoneTexte 5">
            <a:extLst>
              <a:ext uri="{FF2B5EF4-FFF2-40B4-BE49-F238E27FC236}">
                <a16:creationId xmlns:a16="http://schemas.microsoft.com/office/drawing/2014/main" id="{6B423DC4-4A13-4B7E-B580-7C9D423659BE}"/>
              </a:ext>
            </a:extLst>
          </p:cNvPr>
          <p:cNvSpPr txBox="1"/>
          <p:nvPr/>
        </p:nvSpPr>
        <p:spPr>
          <a:xfrm>
            <a:off x="457200" y="980728"/>
            <a:ext cx="8359080" cy="954107"/>
          </a:xfrm>
          <a:prstGeom prst="rect">
            <a:avLst/>
          </a:prstGeom>
          <a:noFill/>
        </p:spPr>
        <p:txBody>
          <a:bodyPr wrap="square" rtlCol="0">
            <a:spAutoFit/>
          </a:bodyPr>
          <a:lstStyle/>
          <a:p>
            <a:r>
              <a:rPr lang="fr-FR" sz="2800" dirty="0"/>
              <a:t>Tableau I : type d’atteintes valvulaire à l’échocardiographie transthoracique  </a:t>
            </a:r>
          </a:p>
        </p:txBody>
      </p:sp>
    </p:spTree>
    <p:extLst>
      <p:ext uri="{BB962C8B-B14F-4D97-AF65-F5344CB8AC3E}">
        <p14:creationId xmlns:p14="http://schemas.microsoft.com/office/powerpoint/2010/main" val="1288637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AEF518-293E-461C-A99C-4D75E3BB0FFD}"/>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7241CBD0-A131-4720-B991-33ED904FC727}"/>
              </a:ext>
            </a:extLst>
          </p:cNvPr>
          <p:cNvSpPr>
            <a:spLocks noGrp="1"/>
          </p:cNvSpPr>
          <p:nvPr>
            <p:ph idx="1"/>
          </p:nvPr>
        </p:nvSpPr>
        <p:spPr>
          <a:xfrm>
            <a:off x="457200" y="1600200"/>
            <a:ext cx="8229600" cy="4637112"/>
          </a:xfrm>
        </p:spPr>
        <p:txBody>
          <a:bodyPr>
            <a:normAutofit fontScale="85000" lnSpcReduction="20000"/>
          </a:bodyPr>
          <a:lstStyle/>
          <a:p>
            <a:pPr marL="0" indent="0">
              <a:buNone/>
            </a:pPr>
            <a:r>
              <a:rPr lang="fr-FR" dirty="0">
                <a:latin typeface="+mj-lt"/>
              </a:rPr>
              <a:t>Echocardiographie Doppler </a:t>
            </a:r>
          </a:p>
          <a:p>
            <a:pPr>
              <a:buFont typeface="Wingdings" panose="05000000000000000000" pitchFamily="2" charset="2"/>
              <a:buChar char="q"/>
            </a:pPr>
            <a:r>
              <a:rPr lang="fr-FR" dirty="0">
                <a:ea typeface="Calibri" panose="020F0502020204030204" pitchFamily="34" charset="0"/>
                <a:cs typeface="Times New Roman" panose="02020603050405020304" pitchFamily="18" charset="0"/>
              </a:rPr>
              <a:t>V</a:t>
            </a:r>
            <a:r>
              <a:rPr lang="fr-FR" dirty="0">
                <a:effectLst/>
                <a:ea typeface="Calibri" panose="020F0502020204030204" pitchFamily="34" charset="0"/>
                <a:cs typeface="Times New Roman" panose="02020603050405020304" pitchFamily="18" charset="0"/>
              </a:rPr>
              <a:t>égétations </a:t>
            </a:r>
          </a:p>
          <a:p>
            <a:pPr>
              <a:buFontTx/>
              <a:buChar char="-"/>
            </a:pPr>
            <a:r>
              <a:rPr lang="fr-FR" dirty="0">
                <a:effectLst/>
                <a:ea typeface="Calibri" panose="020F0502020204030204" pitchFamily="34" charset="0"/>
                <a:cs typeface="Times New Roman" panose="02020603050405020304" pitchFamily="18" charset="0"/>
              </a:rPr>
              <a:t>valves mitrale</a:t>
            </a:r>
            <a:r>
              <a:rPr lang="fr-FR" dirty="0">
                <a:ea typeface="Calibri" panose="020F0502020204030204" pitchFamily="34" charset="0"/>
                <a:cs typeface="Times New Roman" panose="02020603050405020304" pitchFamily="18" charset="0"/>
              </a:rPr>
              <a:t>, 18 cas (47%), </a:t>
            </a:r>
            <a:endParaRPr lang="fr-FR" dirty="0">
              <a:effectLst/>
              <a:ea typeface="Calibri" panose="020F0502020204030204" pitchFamily="34" charset="0"/>
              <a:cs typeface="Times New Roman" panose="02020603050405020304" pitchFamily="18" charset="0"/>
            </a:endParaRPr>
          </a:p>
          <a:p>
            <a:pPr>
              <a:buFontTx/>
              <a:buChar char="-"/>
            </a:pPr>
            <a:r>
              <a:rPr lang="fr-FR" dirty="0">
                <a:ea typeface="Calibri" panose="020F0502020204030204" pitchFamily="34" charset="0"/>
                <a:cs typeface="Times New Roman" panose="02020603050405020304" pitchFamily="18" charset="0"/>
              </a:rPr>
              <a:t>aortique 17 cas (45%), </a:t>
            </a:r>
            <a:endParaRPr lang="fr-FR" dirty="0">
              <a:effectLst/>
              <a:ea typeface="Calibri" panose="020F0502020204030204" pitchFamily="34" charset="0"/>
              <a:cs typeface="Times New Roman" panose="02020603050405020304" pitchFamily="18" charset="0"/>
            </a:endParaRPr>
          </a:p>
          <a:p>
            <a:pPr>
              <a:buFontTx/>
              <a:buChar char="-"/>
            </a:pPr>
            <a:r>
              <a:rPr lang="fr-FR" dirty="0">
                <a:effectLst/>
                <a:ea typeface="Calibri" panose="020F0502020204030204" pitchFamily="34" charset="0"/>
                <a:cs typeface="Times New Roman" panose="02020603050405020304" pitchFamily="18" charset="0"/>
              </a:rPr>
              <a:t> tricuspidienne, 3 cas (8%).</a:t>
            </a:r>
          </a:p>
          <a:p>
            <a:pPr>
              <a:buFont typeface="Wingdings" panose="05000000000000000000" pitchFamily="2" charset="2"/>
              <a:buChar char="q"/>
            </a:pPr>
            <a:endParaRPr lang="fr-FR" dirty="0">
              <a:effectLst/>
              <a:ea typeface="Calibri" panose="020F0502020204030204" pitchFamily="34" charset="0"/>
              <a:cs typeface="Times New Roman" panose="02020603050405020304" pitchFamily="18" charset="0"/>
            </a:endParaRPr>
          </a:p>
          <a:p>
            <a:pPr>
              <a:buFont typeface="Wingdings" panose="05000000000000000000" pitchFamily="2" charset="2"/>
              <a:buChar char="q"/>
            </a:pPr>
            <a:r>
              <a:rPr lang="fr-FR" dirty="0">
                <a:effectLst/>
                <a:ea typeface="Calibri" panose="020F0502020204030204" pitchFamily="34" charset="0"/>
                <a:cs typeface="Times New Roman" panose="02020603050405020304" pitchFamily="18" charset="0"/>
              </a:rPr>
              <a:t>Masses : thrombus </a:t>
            </a:r>
            <a:endParaRPr lang="fr-FR" dirty="0">
              <a:ea typeface="Calibri" panose="020F0502020204030204" pitchFamily="34" charset="0"/>
              <a:cs typeface="Times New Roman" panose="02020603050405020304" pitchFamily="18" charset="0"/>
            </a:endParaRPr>
          </a:p>
          <a:p>
            <a:pPr>
              <a:buFontTx/>
              <a:buChar char="-"/>
            </a:pPr>
            <a:r>
              <a:rPr lang="fr-FR" dirty="0">
                <a:effectLst/>
                <a:ea typeface="Calibri" panose="020F0502020204030204" pitchFamily="34" charset="0"/>
                <a:cs typeface="Times New Roman" panose="02020603050405020304" pitchFamily="18" charset="0"/>
              </a:rPr>
              <a:t>OG </a:t>
            </a:r>
            <a:r>
              <a:rPr lang="fr-FR" dirty="0">
                <a:ea typeface="Calibri" panose="020F0502020204030204" pitchFamily="34" charset="0"/>
                <a:cs typeface="Times New Roman" panose="02020603050405020304" pitchFamily="18" charset="0"/>
              </a:rPr>
              <a:t>6 cas  </a:t>
            </a:r>
            <a:endParaRPr lang="fr-FR" dirty="0">
              <a:effectLst/>
              <a:ea typeface="Calibri" panose="020F0502020204030204" pitchFamily="34" charset="0"/>
              <a:cs typeface="Times New Roman" panose="02020603050405020304" pitchFamily="18" charset="0"/>
            </a:endParaRPr>
          </a:p>
          <a:p>
            <a:pPr>
              <a:buFontTx/>
              <a:buChar char="-"/>
            </a:pPr>
            <a:r>
              <a:rPr lang="fr-FR" dirty="0">
                <a:ea typeface="Calibri" panose="020F0502020204030204" pitchFamily="34" charset="0"/>
                <a:cs typeface="Times New Roman" panose="02020603050405020304" pitchFamily="18" charset="0"/>
              </a:rPr>
              <a:t>OD 3 cas  </a:t>
            </a:r>
            <a:endParaRPr lang="fr-FR" dirty="0">
              <a:effectLst/>
              <a:ea typeface="Calibri" panose="020F0502020204030204" pitchFamily="34" charset="0"/>
              <a:cs typeface="Times New Roman" panose="02020603050405020304" pitchFamily="18" charset="0"/>
            </a:endParaRPr>
          </a:p>
          <a:p>
            <a:pPr>
              <a:buFontTx/>
              <a:buChar char="-"/>
            </a:pPr>
            <a:r>
              <a:rPr lang="fr-FR" dirty="0">
                <a:effectLst/>
                <a:ea typeface="Calibri" panose="020F0502020204030204" pitchFamily="34" charset="0"/>
                <a:cs typeface="Times New Roman" panose="02020603050405020304" pitchFamily="18" charset="0"/>
              </a:rPr>
              <a:t>VG  3 cas .</a:t>
            </a:r>
          </a:p>
          <a:p>
            <a:pPr marL="0" indent="0">
              <a:buNone/>
            </a:pPr>
            <a:r>
              <a:rPr lang="fr-FR" dirty="0">
                <a:effectLst/>
                <a:latin typeface="+mj-lt"/>
                <a:ea typeface="Calibri" panose="020F0502020204030204" pitchFamily="34" charset="0"/>
                <a:cs typeface="Times New Roman" panose="02020603050405020304" pitchFamily="18" charset="0"/>
              </a:rPr>
              <a:t> </a:t>
            </a:r>
            <a:endParaRPr lang="fr-FR" dirty="0">
              <a:latin typeface="+mj-lt"/>
            </a:endParaRPr>
          </a:p>
        </p:txBody>
      </p:sp>
      <p:sp>
        <p:nvSpPr>
          <p:cNvPr id="4" name="Espace réservé du pied de page 3">
            <a:extLst>
              <a:ext uri="{FF2B5EF4-FFF2-40B4-BE49-F238E27FC236}">
                <a16:creationId xmlns:a16="http://schemas.microsoft.com/office/drawing/2014/main" id="{BBA291B6-8FF8-4189-B26E-5B3A015A97AE}"/>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E29FC7F7-5454-42DD-B8F6-EB48FBA7EA43}"/>
              </a:ext>
            </a:extLst>
          </p:cNvPr>
          <p:cNvSpPr>
            <a:spLocks noGrp="1"/>
          </p:cNvSpPr>
          <p:nvPr>
            <p:ph type="sldNum" sz="quarter" idx="12"/>
          </p:nvPr>
        </p:nvSpPr>
        <p:spPr/>
        <p:txBody>
          <a:bodyPr/>
          <a:lstStyle/>
          <a:p>
            <a:fld id="{CF4668DC-857F-487D-BFFA-8C0CA5037977}" type="slidenum">
              <a:rPr lang="fr-BE" smtClean="0"/>
              <a:pPr/>
              <a:t>18</a:t>
            </a:fld>
            <a:endParaRPr lang="fr-BE"/>
          </a:p>
        </p:txBody>
      </p:sp>
    </p:spTree>
    <p:extLst>
      <p:ext uri="{BB962C8B-B14F-4D97-AF65-F5344CB8AC3E}">
        <p14:creationId xmlns:p14="http://schemas.microsoft.com/office/powerpoint/2010/main" val="168837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D14A95-D587-45F4-AD38-D1CF637FDCCF}"/>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4" name="Espace réservé du pied de page 3">
            <a:extLst>
              <a:ext uri="{FF2B5EF4-FFF2-40B4-BE49-F238E27FC236}">
                <a16:creationId xmlns:a16="http://schemas.microsoft.com/office/drawing/2014/main" id="{9430FC32-460B-4796-BFBB-858BA3504078}"/>
              </a:ext>
            </a:extLst>
          </p:cNvPr>
          <p:cNvSpPr>
            <a:spLocks noGrp="1"/>
          </p:cNvSpPr>
          <p:nvPr>
            <p:ph type="ftr" sz="quarter" idx="11"/>
          </p:nvPr>
        </p:nvSpPr>
        <p:spPr/>
        <p:txBody>
          <a:bodyPr/>
          <a:lstStyle/>
          <a:p>
            <a:r>
              <a:rPr lang="fr-FR"/>
              <a:t>7 èmes journées de la SOCARB 2021</a:t>
            </a:r>
            <a:endParaRPr lang="fr-BE"/>
          </a:p>
        </p:txBody>
      </p:sp>
      <p:graphicFrame>
        <p:nvGraphicFramePr>
          <p:cNvPr id="5" name="Espace réservé du contenu 4">
            <a:extLst>
              <a:ext uri="{FF2B5EF4-FFF2-40B4-BE49-F238E27FC236}">
                <a16:creationId xmlns:a16="http://schemas.microsoft.com/office/drawing/2014/main" id="{ECF4B941-B8CE-45CB-9194-A808B0F49861}"/>
              </a:ext>
            </a:extLst>
          </p:cNvPr>
          <p:cNvGraphicFramePr>
            <a:graphicFrameLocks noGrp="1"/>
          </p:cNvGraphicFramePr>
          <p:nvPr>
            <p:ph idx="1"/>
            <p:extLst>
              <p:ext uri="{D42A27DB-BD31-4B8C-83A1-F6EECF244321}">
                <p14:modId xmlns:p14="http://schemas.microsoft.com/office/powerpoint/2010/main" val="3752557359"/>
              </p:ext>
            </p:extLst>
          </p:nvPr>
        </p:nvGraphicFramePr>
        <p:xfrm>
          <a:off x="457200" y="1220263"/>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a:extLst>
              <a:ext uri="{FF2B5EF4-FFF2-40B4-BE49-F238E27FC236}">
                <a16:creationId xmlns:a16="http://schemas.microsoft.com/office/drawing/2014/main" id="{944E3067-8442-4892-924D-59AAA73577FC}"/>
              </a:ext>
            </a:extLst>
          </p:cNvPr>
          <p:cNvSpPr>
            <a:spLocks noGrp="1"/>
          </p:cNvSpPr>
          <p:nvPr>
            <p:ph type="sldNum" sz="quarter" idx="12"/>
          </p:nvPr>
        </p:nvSpPr>
        <p:spPr/>
        <p:txBody>
          <a:bodyPr/>
          <a:lstStyle/>
          <a:p>
            <a:fld id="{CF4668DC-857F-487D-BFFA-8C0CA5037977}" type="slidenum">
              <a:rPr lang="fr-BE" smtClean="0"/>
              <a:pPr/>
              <a:t>19</a:t>
            </a:fld>
            <a:endParaRPr lang="fr-BE"/>
          </a:p>
        </p:txBody>
      </p:sp>
      <p:sp>
        <p:nvSpPr>
          <p:cNvPr id="6" name="ZoneTexte 5">
            <a:extLst>
              <a:ext uri="{FF2B5EF4-FFF2-40B4-BE49-F238E27FC236}">
                <a16:creationId xmlns:a16="http://schemas.microsoft.com/office/drawing/2014/main" id="{03DD07AB-0338-4A36-8522-1953CCB920A4}"/>
              </a:ext>
            </a:extLst>
          </p:cNvPr>
          <p:cNvSpPr txBox="1"/>
          <p:nvPr/>
        </p:nvSpPr>
        <p:spPr>
          <a:xfrm>
            <a:off x="907232" y="5939988"/>
            <a:ext cx="6833120" cy="523220"/>
          </a:xfrm>
          <a:prstGeom prst="rect">
            <a:avLst/>
          </a:prstGeom>
          <a:noFill/>
        </p:spPr>
        <p:txBody>
          <a:bodyPr wrap="square" rtlCol="0">
            <a:spAutoFit/>
          </a:bodyPr>
          <a:lstStyle/>
          <a:p>
            <a:r>
              <a:rPr lang="fr-FR" sz="2800" dirty="0"/>
              <a:t>Figure 2: Anomalies électrocardiographiques  </a:t>
            </a:r>
          </a:p>
        </p:txBody>
      </p:sp>
    </p:spTree>
    <p:extLst>
      <p:ext uri="{BB962C8B-B14F-4D97-AF65-F5344CB8AC3E}">
        <p14:creationId xmlns:p14="http://schemas.microsoft.com/office/powerpoint/2010/main" val="339665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               </a:t>
            </a:r>
            <a:endParaRPr lang="fr-FR" dirty="0"/>
          </a:p>
        </p:txBody>
      </p:sp>
      <p:sp>
        <p:nvSpPr>
          <p:cNvPr id="3" name="Espace réservé du contenu 2"/>
          <p:cNvSpPr>
            <a:spLocks noGrp="1"/>
          </p:cNvSpPr>
          <p:nvPr>
            <p:ph idx="1"/>
          </p:nvPr>
        </p:nvSpPr>
        <p:spPr/>
        <p:txBody>
          <a:bodyPr>
            <a:normAutofit/>
          </a:bodyPr>
          <a:lstStyle/>
          <a:p>
            <a:pPr marL="0" indent="0">
              <a:buNone/>
            </a:pP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3200" dirty="0">
                <a:effectLst/>
                <a:latin typeface="Calibri" panose="020F0502020204030204" pitchFamily="34" charset="0"/>
                <a:ea typeface="Calibri" panose="020F0502020204030204" pitchFamily="34" charset="0"/>
                <a:cs typeface="Times New Roman" panose="02020603050405020304" pitchFamily="18" charset="0"/>
              </a:rPr>
              <a:t>L’association d’une fièvre à une valvulopathie pose très souvent </a:t>
            </a:r>
            <a:r>
              <a:rPr lang="fr-FR" dirty="0">
                <a:latin typeface="Calibri" panose="020F0502020204030204" pitchFamily="34" charset="0"/>
                <a:ea typeface="Calibri" panose="020F0502020204030204" pitchFamily="34" charset="0"/>
                <a:cs typeface="Times New Roman" panose="02020603050405020304" pitchFamily="18" charset="0"/>
              </a:rPr>
              <a:t>un</a:t>
            </a:r>
            <a:r>
              <a:rPr lang="fr-FR" sz="3200" dirty="0">
                <a:effectLst/>
                <a:latin typeface="Calibri" panose="020F0502020204030204" pitchFamily="34" charset="0"/>
                <a:ea typeface="Calibri" panose="020F0502020204030204" pitchFamily="34" charset="0"/>
                <a:cs typeface="Times New Roman" panose="02020603050405020304" pitchFamily="18" charset="0"/>
              </a:rPr>
              <a:t> problème de diagnostic étiologique et de prise de charge </a:t>
            </a:r>
            <a:endParaRPr lang="fr-FR" dirty="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pPr marL="0" indent="0">
              <a:buNone/>
            </a:pPr>
            <a:endParaRPr lang="fr-FR" dirty="0"/>
          </a:p>
          <a:p>
            <a:pPr marL="0" indent="0">
              <a:buNone/>
            </a:pPr>
            <a:endParaRPr lang="fr-FR" dirty="0"/>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5B6976F6-4434-4828-94B7-20FBEAB8DF78}"/>
              </a:ext>
            </a:extLst>
          </p:cNvPr>
          <p:cNvSpPr>
            <a:spLocks noGrp="1"/>
          </p:cNvSpPr>
          <p:nvPr>
            <p:ph type="sldNum" sz="quarter" idx="12"/>
          </p:nvPr>
        </p:nvSpPr>
        <p:spPr/>
        <p:txBody>
          <a:bodyPr/>
          <a:lstStyle/>
          <a:p>
            <a:fld id="{CF4668DC-857F-487D-BFFA-8C0CA5037977}" type="slidenum">
              <a:rPr lang="fr-BE" smtClean="0"/>
              <a:pPr/>
              <a:t>2</a:t>
            </a:fld>
            <a:endParaRPr lang="fr-BE"/>
          </a:p>
        </p:txBody>
      </p:sp>
    </p:spTree>
    <p:extLst>
      <p:ext uri="{BB962C8B-B14F-4D97-AF65-F5344CB8AC3E}">
        <p14:creationId xmlns:p14="http://schemas.microsoft.com/office/powerpoint/2010/main" val="3661458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BB6623-266B-4007-A1FD-E3BD497DB32B}"/>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92BEB509-E543-4930-AFC0-DC2225A49F4B}"/>
              </a:ext>
            </a:extLst>
          </p:cNvPr>
          <p:cNvSpPr>
            <a:spLocks noGrp="1"/>
          </p:cNvSpPr>
          <p:nvPr>
            <p:ph idx="1"/>
          </p:nvPr>
        </p:nvSpPr>
        <p:spPr>
          <a:xfrm>
            <a:off x="457200" y="1600200"/>
            <a:ext cx="8435280" cy="4525963"/>
          </a:xfrm>
        </p:spPr>
        <p:txBody>
          <a:bodyPr/>
          <a:lstStyle/>
          <a:p>
            <a:pPr>
              <a:buFont typeface="Wingdings" panose="05000000000000000000" pitchFamily="2" charset="2"/>
              <a:buChar char="q"/>
            </a:pPr>
            <a:r>
              <a:rPr lang="fr-FR" dirty="0">
                <a:latin typeface="+mj-lt"/>
              </a:rPr>
              <a:t>Anomalies radiographiques 27,8% (27 patients)</a:t>
            </a:r>
          </a:p>
          <a:p>
            <a:pPr marL="0" indent="0">
              <a:buNone/>
            </a:pPr>
            <a:endParaRPr lang="fr-FR" dirty="0">
              <a:latin typeface="+mj-lt"/>
            </a:endParaRPr>
          </a:p>
          <a:p>
            <a:pPr>
              <a:buFontTx/>
              <a:buChar char="-"/>
            </a:pPr>
            <a:r>
              <a:rPr lang="fr-FR" dirty="0">
                <a:effectLst/>
                <a:latin typeface="+mj-lt"/>
                <a:ea typeface="Calibri" panose="020F0502020204030204" pitchFamily="34" charset="0"/>
                <a:cs typeface="Times New Roman" panose="02020603050405020304" pitchFamily="18" charset="0"/>
              </a:rPr>
              <a:t>11 cas de pleuro-pneumopathie, </a:t>
            </a:r>
          </a:p>
          <a:p>
            <a:pPr>
              <a:buFontTx/>
              <a:buChar char="-"/>
            </a:pPr>
            <a:r>
              <a:rPr lang="fr-FR" dirty="0">
                <a:effectLst/>
                <a:latin typeface="+mj-lt"/>
                <a:ea typeface="Calibri" panose="020F0502020204030204" pitchFamily="34" charset="0"/>
                <a:cs typeface="Times New Roman" panose="02020603050405020304" pitchFamily="18" charset="0"/>
              </a:rPr>
              <a:t>7 cas de broncho-pneumopathie, </a:t>
            </a:r>
          </a:p>
          <a:p>
            <a:pPr>
              <a:buFontTx/>
              <a:buChar char="-"/>
            </a:pPr>
            <a:r>
              <a:rPr lang="fr-FR" dirty="0">
                <a:effectLst/>
                <a:latin typeface="+mj-lt"/>
                <a:ea typeface="Calibri" panose="020F0502020204030204" pitchFamily="34" charset="0"/>
                <a:cs typeface="Times New Roman" panose="02020603050405020304" pitchFamily="18" charset="0"/>
              </a:rPr>
              <a:t>2 cas de tuberculose .</a:t>
            </a:r>
          </a:p>
          <a:p>
            <a:pPr marL="0" indent="0">
              <a:buNone/>
            </a:pPr>
            <a:endParaRPr lang="fr-FR" dirty="0"/>
          </a:p>
        </p:txBody>
      </p:sp>
      <p:sp>
        <p:nvSpPr>
          <p:cNvPr id="4" name="Espace réservé du pied de page 3">
            <a:extLst>
              <a:ext uri="{FF2B5EF4-FFF2-40B4-BE49-F238E27FC236}">
                <a16:creationId xmlns:a16="http://schemas.microsoft.com/office/drawing/2014/main" id="{FDB1E490-8E95-45BE-9850-9970916443D2}"/>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D9E2A55D-1384-4114-A7C9-7AAC07C416EF}"/>
              </a:ext>
            </a:extLst>
          </p:cNvPr>
          <p:cNvSpPr>
            <a:spLocks noGrp="1"/>
          </p:cNvSpPr>
          <p:nvPr>
            <p:ph type="sldNum" sz="quarter" idx="12"/>
          </p:nvPr>
        </p:nvSpPr>
        <p:spPr/>
        <p:txBody>
          <a:bodyPr/>
          <a:lstStyle/>
          <a:p>
            <a:fld id="{CF4668DC-857F-487D-BFFA-8C0CA5037977}" type="slidenum">
              <a:rPr lang="fr-BE" smtClean="0"/>
              <a:pPr/>
              <a:t>20</a:t>
            </a:fld>
            <a:endParaRPr lang="fr-BE"/>
          </a:p>
        </p:txBody>
      </p:sp>
    </p:spTree>
    <p:extLst>
      <p:ext uri="{BB962C8B-B14F-4D97-AF65-F5344CB8AC3E}">
        <p14:creationId xmlns:p14="http://schemas.microsoft.com/office/powerpoint/2010/main" val="32935595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5AA48E-D05C-4F69-AFBA-D4DEF4C88BE9}"/>
              </a:ext>
            </a:extLst>
          </p:cNvPr>
          <p:cNvSpPr>
            <a:spLocks noGrp="1"/>
          </p:cNvSpPr>
          <p:nvPr>
            <p:ph type="title"/>
          </p:nvPr>
        </p:nvSpPr>
        <p:spPr>
          <a:xfrm>
            <a:off x="457200" y="260648"/>
            <a:ext cx="8229600" cy="1143000"/>
          </a:xfrm>
        </p:spPr>
        <p:txBody>
          <a:bodyPr/>
          <a:lstStyle/>
          <a:p>
            <a:r>
              <a:rPr lang="fr-FR" b="1" dirty="0">
                <a:solidFill>
                  <a:srgbClr val="0070C0"/>
                </a:solidFill>
                <a:latin typeface="Times New Roman" pitchFamily="18" charset="0"/>
                <a:cs typeface="Times New Roman" pitchFamily="18" charset="0"/>
              </a:rPr>
              <a:t>RESULTATS</a:t>
            </a:r>
            <a:endParaRPr lang="fr-FR" dirty="0"/>
          </a:p>
        </p:txBody>
      </p:sp>
      <p:graphicFrame>
        <p:nvGraphicFramePr>
          <p:cNvPr id="5" name="Espace réservé du contenu 4">
            <a:extLst>
              <a:ext uri="{FF2B5EF4-FFF2-40B4-BE49-F238E27FC236}">
                <a16:creationId xmlns:a16="http://schemas.microsoft.com/office/drawing/2014/main" id="{B7050FD6-0DA1-4786-BAB2-C2DD29B45194}"/>
              </a:ext>
            </a:extLst>
          </p:cNvPr>
          <p:cNvGraphicFramePr>
            <a:graphicFrameLocks noGrp="1"/>
          </p:cNvGraphicFramePr>
          <p:nvPr>
            <p:ph idx="1"/>
            <p:extLst>
              <p:ext uri="{D42A27DB-BD31-4B8C-83A1-F6EECF244321}">
                <p14:modId xmlns:p14="http://schemas.microsoft.com/office/powerpoint/2010/main" val="2330256352"/>
              </p:ext>
            </p:extLst>
          </p:nvPr>
        </p:nvGraphicFramePr>
        <p:xfrm>
          <a:off x="1115616" y="1988840"/>
          <a:ext cx="6912768" cy="4246133"/>
        </p:xfrm>
        <a:graphic>
          <a:graphicData uri="http://schemas.openxmlformats.org/drawingml/2006/table">
            <a:tbl>
              <a:tblPr firstRow="1" firstCol="1" bandRow="1">
                <a:tableStyleId>{5940675A-B579-460E-94D1-54222C63F5DA}</a:tableStyleId>
              </a:tblPr>
              <a:tblGrid>
                <a:gridCol w="2317745">
                  <a:extLst>
                    <a:ext uri="{9D8B030D-6E8A-4147-A177-3AD203B41FA5}">
                      <a16:colId xmlns:a16="http://schemas.microsoft.com/office/drawing/2014/main" val="3915935216"/>
                    </a:ext>
                  </a:extLst>
                </a:gridCol>
                <a:gridCol w="2282039">
                  <a:extLst>
                    <a:ext uri="{9D8B030D-6E8A-4147-A177-3AD203B41FA5}">
                      <a16:colId xmlns:a16="http://schemas.microsoft.com/office/drawing/2014/main" val="2364635135"/>
                    </a:ext>
                  </a:extLst>
                </a:gridCol>
                <a:gridCol w="2312984">
                  <a:extLst>
                    <a:ext uri="{9D8B030D-6E8A-4147-A177-3AD203B41FA5}">
                      <a16:colId xmlns:a16="http://schemas.microsoft.com/office/drawing/2014/main" val="1272817786"/>
                    </a:ext>
                  </a:extLst>
                </a:gridCol>
              </a:tblGrid>
              <a:tr h="566730">
                <a:tc>
                  <a:txBody>
                    <a:bodyPr/>
                    <a:lstStyle/>
                    <a:p>
                      <a:pPr algn="just">
                        <a:lnSpc>
                          <a:spcPct val="150000"/>
                        </a:lnSpc>
                        <a:spcAft>
                          <a:spcPts val="800"/>
                        </a:spcAft>
                      </a:pPr>
                      <a:r>
                        <a:rPr lang="fr-FR" sz="1800" b="1">
                          <a:effectLst/>
                        </a:rPr>
                        <a:t>Diagnostic</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b="1" dirty="0">
                          <a:effectLst/>
                        </a:rPr>
                        <a:t>Effectif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1800" b="1" dirty="0">
                          <a:effectLst/>
                        </a:rPr>
                        <a:t>Pourcentage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5193300"/>
                  </a:ext>
                </a:extLst>
              </a:tr>
              <a:tr h="566730">
                <a:tc>
                  <a:txBody>
                    <a:bodyPr/>
                    <a:lstStyle/>
                    <a:p>
                      <a:pPr algn="just">
                        <a:lnSpc>
                          <a:spcPct val="150000"/>
                        </a:lnSpc>
                        <a:spcAft>
                          <a:spcPts val="800"/>
                        </a:spcAft>
                      </a:pPr>
                      <a:r>
                        <a:rPr lang="fr-FR" sz="1800" b="1" dirty="0">
                          <a:effectLst/>
                        </a:rPr>
                        <a:t>Fièvre-complication</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33</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34,02 %</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33103086"/>
                  </a:ext>
                </a:extLst>
              </a:tr>
              <a:tr h="566730">
                <a:tc>
                  <a:txBody>
                    <a:bodyPr/>
                    <a:lstStyle/>
                    <a:p>
                      <a:pPr algn="just">
                        <a:lnSpc>
                          <a:spcPct val="150000"/>
                        </a:lnSpc>
                        <a:spcAft>
                          <a:spcPts val="800"/>
                        </a:spcAft>
                      </a:pPr>
                      <a:r>
                        <a:rPr lang="fr-FR" sz="1800" b="1" dirty="0">
                          <a:effectLst/>
                        </a:rPr>
                        <a:t>Fièvre -association</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28</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28,86 %</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7705599"/>
                  </a:ext>
                </a:extLst>
              </a:tr>
              <a:tr h="1198798">
                <a:tc>
                  <a:txBody>
                    <a:bodyPr/>
                    <a:lstStyle/>
                    <a:p>
                      <a:pPr algn="just">
                        <a:lnSpc>
                          <a:spcPct val="150000"/>
                        </a:lnSpc>
                        <a:spcAft>
                          <a:spcPts val="800"/>
                        </a:spcAft>
                      </a:pPr>
                      <a:r>
                        <a:rPr lang="fr-FR" sz="1800" b="1" dirty="0">
                          <a:effectLst/>
                        </a:rPr>
                        <a:t>Fièvre association + fièvre complication</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17</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17,53%</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150657"/>
                  </a:ext>
                </a:extLst>
              </a:tr>
              <a:tr h="566730">
                <a:tc>
                  <a:txBody>
                    <a:bodyPr/>
                    <a:lstStyle/>
                    <a:p>
                      <a:pPr algn="just">
                        <a:lnSpc>
                          <a:spcPct val="150000"/>
                        </a:lnSpc>
                        <a:spcAft>
                          <a:spcPts val="800"/>
                        </a:spcAft>
                      </a:pPr>
                      <a:r>
                        <a:rPr lang="fr-FR" sz="1800" b="1" dirty="0">
                          <a:effectLst/>
                        </a:rPr>
                        <a:t>Diagnostic indéterminé</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19</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19,59%</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2214273"/>
                  </a:ext>
                </a:extLst>
              </a:tr>
              <a:tr h="566730">
                <a:tc>
                  <a:txBody>
                    <a:bodyPr/>
                    <a:lstStyle/>
                    <a:p>
                      <a:pPr algn="just">
                        <a:lnSpc>
                          <a:spcPct val="150000"/>
                        </a:lnSpc>
                        <a:spcAft>
                          <a:spcPts val="800"/>
                        </a:spcAft>
                      </a:pPr>
                      <a:r>
                        <a:rPr lang="fr-FR" sz="1800" b="1">
                          <a:effectLst/>
                        </a:rPr>
                        <a:t>Total </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97</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100%</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1994998"/>
                  </a:ext>
                </a:extLst>
              </a:tr>
            </a:tbl>
          </a:graphicData>
        </a:graphic>
      </p:graphicFrame>
      <p:sp>
        <p:nvSpPr>
          <p:cNvPr id="4" name="Espace réservé du pied de page 3">
            <a:extLst>
              <a:ext uri="{FF2B5EF4-FFF2-40B4-BE49-F238E27FC236}">
                <a16:creationId xmlns:a16="http://schemas.microsoft.com/office/drawing/2014/main" id="{CBB25453-3B14-4E91-AF41-AB8A6E631384}"/>
              </a:ext>
            </a:extLst>
          </p:cNvPr>
          <p:cNvSpPr>
            <a:spLocks noGrp="1"/>
          </p:cNvSpPr>
          <p:nvPr>
            <p:ph type="ftr" sz="quarter" idx="11"/>
          </p:nvPr>
        </p:nvSpPr>
        <p:spPr/>
        <p:txBody>
          <a:bodyPr/>
          <a:lstStyle/>
          <a:p>
            <a:r>
              <a:rPr lang="fr-FR"/>
              <a:t>7 èmes journées de la SOCARB 2021</a:t>
            </a:r>
            <a:endParaRPr lang="fr-BE"/>
          </a:p>
        </p:txBody>
      </p:sp>
      <p:sp>
        <p:nvSpPr>
          <p:cNvPr id="3" name="Espace réservé du numéro de diapositive 2">
            <a:extLst>
              <a:ext uri="{FF2B5EF4-FFF2-40B4-BE49-F238E27FC236}">
                <a16:creationId xmlns:a16="http://schemas.microsoft.com/office/drawing/2014/main" id="{BBC45CA8-E8F2-420E-9A2B-B11A7850FF0E}"/>
              </a:ext>
            </a:extLst>
          </p:cNvPr>
          <p:cNvSpPr>
            <a:spLocks noGrp="1"/>
          </p:cNvSpPr>
          <p:nvPr>
            <p:ph type="sldNum" sz="quarter" idx="12"/>
          </p:nvPr>
        </p:nvSpPr>
        <p:spPr/>
        <p:txBody>
          <a:bodyPr/>
          <a:lstStyle/>
          <a:p>
            <a:fld id="{CF4668DC-857F-487D-BFFA-8C0CA5037977}" type="slidenum">
              <a:rPr lang="fr-BE" smtClean="0"/>
              <a:pPr/>
              <a:t>21</a:t>
            </a:fld>
            <a:endParaRPr lang="fr-BE"/>
          </a:p>
        </p:txBody>
      </p:sp>
      <p:sp>
        <p:nvSpPr>
          <p:cNvPr id="6" name="ZoneTexte 5">
            <a:extLst>
              <a:ext uri="{FF2B5EF4-FFF2-40B4-BE49-F238E27FC236}">
                <a16:creationId xmlns:a16="http://schemas.microsoft.com/office/drawing/2014/main" id="{7A642A9D-9E1F-4930-86B1-65420989988E}"/>
              </a:ext>
            </a:extLst>
          </p:cNvPr>
          <p:cNvSpPr txBox="1"/>
          <p:nvPr/>
        </p:nvSpPr>
        <p:spPr>
          <a:xfrm>
            <a:off x="539552" y="1218982"/>
            <a:ext cx="7748500" cy="523220"/>
          </a:xfrm>
          <a:prstGeom prst="rect">
            <a:avLst/>
          </a:prstGeom>
          <a:noFill/>
        </p:spPr>
        <p:txBody>
          <a:bodyPr wrap="square" rtlCol="0">
            <a:spAutoFit/>
          </a:bodyPr>
          <a:lstStyle/>
          <a:p>
            <a:r>
              <a:rPr lang="fr-FR" sz="2800" dirty="0"/>
              <a:t>Tableau II : répartitions des  diagnostics retenus    </a:t>
            </a:r>
          </a:p>
        </p:txBody>
      </p:sp>
    </p:spTree>
    <p:extLst>
      <p:ext uri="{BB962C8B-B14F-4D97-AF65-F5344CB8AC3E}">
        <p14:creationId xmlns:p14="http://schemas.microsoft.com/office/powerpoint/2010/main" val="3185967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DDBC05-466A-46C6-8EDD-0FE7BC2E6460}"/>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81772C7A-C0E4-468A-A8D1-6DC7D9D4F016}"/>
              </a:ext>
            </a:extLst>
          </p:cNvPr>
          <p:cNvSpPr>
            <a:spLocks noGrp="1"/>
          </p:cNvSpPr>
          <p:nvPr>
            <p:ph idx="1"/>
          </p:nvPr>
        </p:nvSpPr>
        <p:spPr/>
        <p:txBody>
          <a:bodyPr/>
          <a:lstStyle/>
          <a:p>
            <a:pPr>
              <a:buFont typeface="Wingdings" panose="05000000000000000000" pitchFamily="2" charset="2"/>
              <a:buChar char="q"/>
            </a:pPr>
            <a:r>
              <a:rPr lang="fr-FR" dirty="0">
                <a:effectLst/>
                <a:latin typeface="+mj-lt"/>
                <a:ea typeface="Calibri" panose="020F0502020204030204" pitchFamily="34" charset="0"/>
                <a:cs typeface="Times New Roman" panose="02020603050405020304" pitchFamily="18" charset="0"/>
              </a:rPr>
              <a:t>Fièvre- complication</a:t>
            </a:r>
          </a:p>
          <a:p>
            <a:pPr marL="0" indent="0">
              <a:buNone/>
            </a:pPr>
            <a:endParaRPr lang="fr-FR" dirty="0">
              <a:effectLst/>
              <a:latin typeface="+mj-lt"/>
              <a:ea typeface="Calibri" panose="020F0502020204030204" pitchFamily="34" charset="0"/>
              <a:cs typeface="Times New Roman" panose="02020603050405020304" pitchFamily="18" charset="0"/>
            </a:endParaRPr>
          </a:p>
          <a:p>
            <a:pPr marL="0" indent="0">
              <a:buNone/>
            </a:pPr>
            <a:r>
              <a:rPr lang="fr-FR" dirty="0">
                <a:effectLst/>
                <a:latin typeface="+mj-lt"/>
                <a:ea typeface="Calibri" panose="020F0502020204030204" pitchFamily="34" charset="0"/>
                <a:cs typeface="Times New Roman" panose="02020603050405020304" pitchFamily="18" charset="0"/>
              </a:rPr>
              <a:t>- endocardite infectieuse  : 75,93%, </a:t>
            </a:r>
          </a:p>
          <a:p>
            <a:pPr marL="0" indent="0">
              <a:buNone/>
            </a:pPr>
            <a:r>
              <a:rPr lang="fr-FR" dirty="0">
                <a:effectLst/>
                <a:latin typeface="+mj-lt"/>
                <a:ea typeface="Calibri" panose="020F0502020204030204" pitchFamily="34" charset="0"/>
                <a:cs typeface="Times New Roman" panose="02020603050405020304" pitchFamily="18" charset="0"/>
              </a:rPr>
              <a:t>- évolutivité rhumatismale  : 14,81%, </a:t>
            </a:r>
          </a:p>
          <a:p>
            <a:pPr marL="0" indent="0">
              <a:buNone/>
            </a:pPr>
            <a:r>
              <a:rPr lang="fr-FR" dirty="0">
                <a:effectLst/>
                <a:latin typeface="+mj-lt"/>
                <a:ea typeface="Calibri" panose="020F0502020204030204" pitchFamily="34" charset="0"/>
                <a:cs typeface="Times New Roman" panose="02020603050405020304" pitchFamily="18" charset="0"/>
              </a:rPr>
              <a:t>- thrombose  intra-cavitaire : 9,26%.</a:t>
            </a:r>
          </a:p>
          <a:p>
            <a:pPr marL="0" indent="0">
              <a:buNone/>
            </a:pPr>
            <a:endParaRPr lang="fr-FR" dirty="0"/>
          </a:p>
        </p:txBody>
      </p:sp>
      <p:sp>
        <p:nvSpPr>
          <p:cNvPr id="4" name="Espace réservé du pied de page 3">
            <a:extLst>
              <a:ext uri="{FF2B5EF4-FFF2-40B4-BE49-F238E27FC236}">
                <a16:creationId xmlns:a16="http://schemas.microsoft.com/office/drawing/2014/main" id="{BAFCB96E-3C2B-4718-8090-86EF8EFCF07C}"/>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5290F9E0-C3CE-4580-A7D3-0BF26D8969FD}"/>
              </a:ext>
            </a:extLst>
          </p:cNvPr>
          <p:cNvSpPr>
            <a:spLocks noGrp="1"/>
          </p:cNvSpPr>
          <p:nvPr>
            <p:ph type="sldNum" sz="quarter" idx="12"/>
          </p:nvPr>
        </p:nvSpPr>
        <p:spPr/>
        <p:txBody>
          <a:bodyPr/>
          <a:lstStyle/>
          <a:p>
            <a:fld id="{CF4668DC-857F-487D-BFFA-8C0CA5037977}" type="slidenum">
              <a:rPr lang="fr-BE" smtClean="0"/>
              <a:pPr/>
              <a:t>22</a:t>
            </a:fld>
            <a:endParaRPr lang="fr-BE"/>
          </a:p>
        </p:txBody>
      </p:sp>
    </p:spTree>
    <p:extLst>
      <p:ext uri="{BB962C8B-B14F-4D97-AF65-F5344CB8AC3E}">
        <p14:creationId xmlns:p14="http://schemas.microsoft.com/office/powerpoint/2010/main" val="113690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E156BE-1D2F-4359-A6AD-8E4144A4CC1C}"/>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4" name="Espace réservé du pied de page 3">
            <a:extLst>
              <a:ext uri="{FF2B5EF4-FFF2-40B4-BE49-F238E27FC236}">
                <a16:creationId xmlns:a16="http://schemas.microsoft.com/office/drawing/2014/main" id="{6D964530-FF7D-4CA8-B0C1-CD48787ECD52}"/>
              </a:ext>
            </a:extLst>
          </p:cNvPr>
          <p:cNvSpPr>
            <a:spLocks noGrp="1"/>
          </p:cNvSpPr>
          <p:nvPr>
            <p:ph type="ftr" sz="quarter" idx="11"/>
          </p:nvPr>
        </p:nvSpPr>
        <p:spPr/>
        <p:txBody>
          <a:bodyPr/>
          <a:lstStyle/>
          <a:p>
            <a:r>
              <a:rPr lang="fr-FR"/>
              <a:t>7 èmes journées de la SOCARB 2021</a:t>
            </a:r>
            <a:endParaRPr lang="fr-BE"/>
          </a:p>
        </p:txBody>
      </p:sp>
      <p:graphicFrame>
        <p:nvGraphicFramePr>
          <p:cNvPr id="5" name="Espace réservé du contenu 4">
            <a:extLst>
              <a:ext uri="{FF2B5EF4-FFF2-40B4-BE49-F238E27FC236}">
                <a16:creationId xmlns:a16="http://schemas.microsoft.com/office/drawing/2014/main" id="{AD381584-6FCB-4872-93FA-F7136FBFE6E8}"/>
              </a:ext>
            </a:extLst>
          </p:cNvPr>
          <p:cNvGraphicFramePr>
            <a:graphicFrameLocks noGrp="1"/>
          </p:cNvGraphicFramePr>
          <p:nvPr>
            <p:ph idx="1"/>
            <p:extLst>
              <p:ext uri="{D42A27DB-BD31-4B8C-83A1-F6EECF244321}">
                <p14:modId xmlns:p14="http://schemas.microsoft.com/office/powerpoint/2010/main" val="185405134"/>
              </p:ext>
            </p:extLst>
          </p:nvPr>
        </p:nvGraphicFramePr>
        <p:xfrm>
          <a:off x="457200" y="16288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3" name="Espace réservé du numéro de diapositive 2">
            <a:extLst>
              <a:ext uri="{FF2B5EF4-FFF2-40B4-BE49-F238E27FC236}">
                <a16:creationId xmlns:a16="http://schemas.microsoft.com/office/drawing/2014/main" id="{AA0A6353-D872-485E-A726-FA13258304C4}"/>
              </a:ext>
            </a:extLst>
          </p:cNvPr>
          <p:cNvSpPr>
            <a:spLocks noGrp="1"/>
          </p:cNvSpPr>
          <p:nvPr>
            <p:ph type="sldNum" sz="quarter" idx="12"/>
          </p:nvPr>
        </p:nvSpPr>
        <p:spPr/>
        <p:txBody>
          <a:bodyPr/>
          <a:lstStyle/>
          <a:p>
            <a:fld id="{CF4668DC-857F-487D-BFFA-8C0CA5037977}" type="slidenum">
              <a:rPr lang="fr-BE" smtClean="0"/>
              <a:pPr/>
              <a:t>23</a:t>
            </a:fld>
            <a:endParaRPr lang="fr-BE"/>
          </a:p>
        </p:txBody>
      </p:sp>
      <p:sp>
        <p:nvSpPr>
          <p:cNvPr id="6" name="ZoneTexte 5">
            <a:extLst>
              <a:ext uri="{FF2B5EF4-FFF2-40B4-BE49-F238E27FC236}">
                <a16:creationId xmlns:a16="http://schemas.microsoft.com/office/drawing/2014/main" id="{7353E5AB-CE54-425E-8639-0A5C44F5E67A}"/>
              </a:ext>
            </a:extLst>
          </p:cNvPr>
          <p:cNvSpPr txBox="1"/>
          <p:nvPr/>
        </p:nvSpPr>
        <p:spPr>
          <a:xfrm>
            <a:off x="567916" y="5987018"/>
            <a:ext cx="5112568" cy="523220"/>
          </a:xfrm>
          <a:prstGeom prst="rect">
            <a:avLst/>
          </a:prstGeom>
          <a:noFill/>
        </p:spPr>
        <p:txBody>
          <a:bodyPr wrap="square" rtlCol="0">
            <a:spAutoFit/>
          </a:bodyPr>
          <a:lstStyle/>
          <a:p>
            <a:r>
              <a:rPr lang="fr-FR" sz="2800" dirty="0"/>
              <a:t>Figure 3: affections intercurrentes </a:t>
            </a:r>
          </a:p>
        </p:txBody>
      </p:sp>
      <p:sp>
        <p:nvSpPr>
          <p:cNvPr id="8" name="ZoneTexte 7">
            <a:extLst>
              <a:ext uri="{FF2B5EF4-FFF2-40B4-BE49-F238E27FC236}">
                <a16:creationId xmlns:a16="http://schemas.microsoft.com/office/drawing/2014/main" id="{D772181C-2780-4B7A-A90C-BA8EC89F65A8}"/>
              </a:ext>
            </a:extLst>
          </p:cNvPr>
          <p:cNvSpPr txBox="1"/>
          <p:nvPr/>
        </p:nvSpPr>
        <p:spPr>
          <a:xfrm>
            <a:off x="567916" y="1028635"/>
            <a:ext cx="4392488" cy="1200329"/>
          </a:xfrm>
          <a:prstGeom prst="rect">
            <a:avLst/>
          </a:prstGeom>
          <a:noFill/>
        </p:spPr>
        <p:txBody>
          <a:bodyPr wrap="square" rtlCol="0">
            <a:spAutoFit/>
          </a:bodyPr>
          <a:lstStyle/>
          <a:p>
            <a:r>
              <a:rPr lang="fr-FR" sz="3600" dirty="0">
                <a:effectLst/>
                <a:latin typeface="+mj-lt"/>
                <a:ea typeface="Calibri" panose="020F0502020204030204" pitchFamily="34" charset="0"/>
                <a:cs typeface="Times New Roman" panose="02020603050405020304" pitchFamily="18" charset="0"/>
              </a:rPr>
              <a:t>Fièvre- association </a:t>
            </a:r>
          </a:p>
          <a:p>
            <a:endParaRPr lang="fr-FR" sz="3600" dirty="0"/>
          </a:p>
        </p:txBody>
      </p:sp>
    </p:spTree>
    <p:extLst>
      <p:ext uri="{BB962C8B-B14F-4D97-AF65-F5344CB8AC3E}">
        <p14:creationId xmlns:p14="http://schemas.microsoft.com/office/powerpoint/2010/main" val="2094815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903E10-54D4-4B95-8B0A-D50AD250DD77}"/>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graphicFrame>
        <p:nvGraphicFramePr>
          <p:cNvPr id="5" name="Espace réservé du contenu 4">
            <a:extLst>
              <a:ext uri="{FF2B5EF4-FFF2-40B4-BE49-F238E27FC236}">
                <a16:creationId xmlns:a16="http://schemas.microsoft.com/office/drawing/2014/main" id="{65612ACF-897A-4A24-8BF1-04F46696E231}"/>
              </a:ext>
            </a:extLst>
          </p:cNvPr>
          <p:cNvGraphicFramePr>
            <a:graphicFrameLocks noGrp="1"/>
          </p:cNvGraphicFramePr>
          <p:nvPr>
            <p:ph idx="1"/>
            <p:extLst>
              <p:ext uri="{D42A27DB-BD31-4B8C-83A1-F6EECF244321}">
                <p14:modId xmlns:p14="http://schemas.microsoft.com/office/powerpoint/2010/main" val="165945772"/>
              </p:ext>
            </p:extLst>
          </p:nvPr>
        </p:nvGraphicFramePr>
        <p:xfrm>
          <a:off x="1137438" y="1706244"/>
          <a:ext cx="6552728" cy="4747092"/>
        </p:xfrm>
        <a:graphic>
          <a:graphicData uri="http://schemas.openxmlformats.org/drawingml/2006/table">
            <a:tbl>
              <a:tblPr firstRow="1" firstCol="1" bandRow="1">
                <a:tableStyleId>{5C22544A-7EE6-4342-B048-85BDC9FD1C3A}</a:tableStyleId>
              </a:tblPr>
              <a:tblGrid>
                <a:gridCol w="4606085">
                  <a:extLst>
                    <a:ext uri="{9D8B030D-6E8A-4147-A177-3AD203B41FA5}">
                      <a16:colId xmlns:a16="http://schemas.microsoft.com/office/drawing/2014/main" val="1020605012"/>
                    </a:ext>
                  </a:extLst>
                </a:gridCol>
                <a:gridCol w="1946643">
                  <a:extLst>
                    <a:ext uri="{9D8B030D-6E8A-4147-A177-3AD203B41FA5}">
                      <a16:colId xmlns:a16="http://schemas.microsoft.com/office/drawing/2014/main" val="2529960610"/>
                    </a:ext>
                  </a:extLst>
                </a:gridCol>
              </a:tblGrid>
              <a:tr h="1228474">
                <a:tc>
                  <a:txBody>
                    <a:bodyPr/>
                    <a:lstStyle/>
                    <a:p>
                      <a:pPr algn="just">
                        <a:lnSpc>
                          <a:spcPct val="150000"/>
                        </a:lnSpc>
                        <a:spcAft>
                          <a:spcPts val="800"/>
                        </a:spcAft>
                      </a:pPr>
                      <a:r>
                        <a:rPr lang="fr-FR" sz="2400" dirty="0">
                          <a:effectLst/>
                          <a:latin typeface="+mj-lt"/>
                        </a:rPr>
                        <a:t>Traitement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rPr>
                        <a:t>Nombre de  patients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extLst>
                  <a:ext uri="{0D108BD9-81ED-4DB2-BD59-A6C34878D82A}">
                    <a16:rowId xmlns:a16="http://schemas.microsoft.com/office/drawing/2014/main" val="3987113017"/>
                  </a:ext>
                </a:extLst>
              </a:tr>
              <a:tr h="580765">
                <a:tc>
                  <a:txBody>
                    <a:bodyPr/>
                    <a:lstStyle/>
                    <a:p>
                      <a:pPr algn="just">
                        <a:lnSpc>
                          <a:spcPct val="150000"/>
                        </a:lnSpc>
                        <a:spcAft>
                          <a:spcPts val="800"/>
                        </a:spcAft>
                      </a:pPr>
                      <a:r>
                        <a:rPr lang="fr-FR" sz="2400" dirty="0">
                          <a:effectLst/>
                          <a:latin typeface="+mj-lt"/>
                        </a:rPr>
                        <a:t>Antipyrétiques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rPr>
                        <a:t>95</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extLst>
                  <a:ext uri="{0D108BD9-81ED-4DB2-BD59-A6C34878D82A}">
                    <a16:rowId xmlns:a16="http://schemas.microsoft.com/office/drawing/2014/main" val="2913092124"/>
                  </a:ext>
                </a:extLst>
              </a:tr>
              <a:tr h="580765">
                <a:tc>
                  <a:txBody>
                    <a:bodyPr/>
                    <a:lstStyle/>
                    <a:p>
                      <a:pPr algn="just">
                        <a:lnSpc>
                          <a:spcPct val="150000"/>
                        </a:lnSpc>
                        <a:spcAft>
                          <a:spcPts val="800"/>
                        </a:spcAft>
                      </a:pPr>
                      <a:r>
                        <a:rPr lang="fr-FR" sz="2400" dirty="0">
                          <a:effectLst/>
                          <a:latin typeface="+mj-lt"/>
                        </a:rPr>
                        <a:t>Antibiotiques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rPr>
                        <a:t>66</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extLst>
                  <a:ext uri="{0D108BD9-81ED-4DB2-BD59-A6C34878D82A}">
                    <a16:rowId xmlns:a16="http://schemas.microsoft.com/office/drawing/2014/main" val="1432822911"/>
                  </a:ext>
                </a:extLst>
              </a:tr>
              <a:tr h="580765">
                <a:tc>
                  <a:txBody>
                    <a:bodyPr/>
                    <a:lstStyle/>
                    <a:p>
                      <a:pPr algn="just">
                        <a:lnSpc>
                          <a:spcPct val="150000"/>
                        </a:lnSpc>
                        <a:spcAft>
                          <a:spcPts val="800"/>
                        </a:spcAft>
                      </a:pPr>
                      <a:r>
                        <a:rPr lang="fr-FR" sz="2400" dirty="0">
                          <a:effectLst/>
                          <a:latin typeface="+mj-lt"/>
                        </a:rPr>
                        <a:t>Antipaludiques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rPr>
                        <a:t>15</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extLst>
                  <a:ext uri="{0D108BD9-81ED-4DB2-BD59-A6C34878D82A}">
                    <a16:rowId xmlns:a16="http://schemas.microsoft.com/office/drawing/2014/main" val="2839975410"/>
                  </a:ext>
                </a:extLst>
              </a:tr>
              <a:tr h="580765">
                <a:tc>
                  <a:txBody>
                    <a:bodyPr/>
                    <a:lstStyle/>
                    <a:p>
                      <a:pPr algn="just">
                        <a:lnSpc>
                          <a:spcPct val="150000"/>
                        </a:lnSpc>
                        <a:spcAft>
                          <a:spcPts val="800"/>
                        </a:spcAft>
                      </a:pPr>
                      <a:r>
                        <a:rPr lang="fr-FR" sz="2400" dirty="0">
                          <a:effectLst/>
                          <a:latin typeface="+mj-lt"/>
                        </a:rPr>
                        <a:t>Corticothérapie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rPr>
                        <a:t>6</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extLst>
                  <a:ext uri="{0D108BD9-81ED-4DB2-BD59-A6C34878D82A}">
                    <a16:rowId xmlns:a16="http://schemas.microsoft.com/office/drawing/2014/main" val="2779428627"/>
                  </a:ext>
                </a:extLst>
              </a:tr>
              <a:tr h="580765">
                <a:tc>
                  <a:txBody>
                    <a:bodyPr/>
                    <a:lstStyle/>
                    <a:p>
                      <a:pPr algn="just">
                        <a:lnSpc>
                          <a:spcPct val="150000"/>
                        </a:lnSpc>
                        <a:spcAft>
                          <a:spcPts val="800"/>
                        </a:spcAft>
                      </a:pPr>
                      <a:r>
                        <a:rPr lang="fr-FR" sz="2400" dirty="0">
                          <a:effectLst/>
                          <a:latin typeface="+mj-lt"/>
                          <a:ea typeface="Calibri" panose="020F0502020204030204" pitchFamily="34" charset="0"/>
                          <a:cs typeface="Times New Roman" panose="02020603050405020304" pitchFamily="18" charset="0"/>
                        </a:rPr>
                        <a:t>Antifongiques </a:t>
                      </a:r>
                    </a:p>
                  </a:txBody>
                  <a:tcPr marL="49363" marR="49363" marT="0" marB="0"/>
                </a:tc>
                <a:tc>
                  <a:txBody>
                    <a:bodyPr/>
                    <a:lstStyle/>
                    <a:p>
                      <a:pPr algn="just">
                        <a:lnSpc>
                          <a:spcPct val="150000"/>
                        </a:lnSpc>
                        <a:spcAft>
                          <a:spcPts val="800"/>
                        </a:spcAft>
                      </a:pPr>
                      <a:r>
                        <a:rPr lang="fr-FR" sz="2400" dirty="0">
                          <a:effectLst/>
                          <a:latin typeface="+mj-lt"/>
                          <a:ea typeface="Calibri" panose="020F0502020204030204" pitchFamily="34" charset="0"/>
                          <a:cs typeface="Times New Roman" panose="02020603050405020304" pitchFamily="18" charset="0"/>
                        </a:rPr>
                        <a:t>4</a:t>
                      </a:r>
                    </a:p>
                  </a:txBody>
                  <a:tcPr marL="49363" marR="49363" marT="0" marB="0"/>
                </a:tc>
                <a:extLst>
                  <a:ext uri="{0D108BD9-81ED-4DB2-BD59-A6C34878D82A}">
                    <a16:rowId xmlns:a16="http://schemas.microsoft.com/office/drawing/2014/main" val="1686273992"/>
                  </a:ext>
                </a:extLst>
              </a:tr>
              <a:tr h="614793">
                <a:tc>
                  <a:txBody>
                    <a:bodyPr/>
                    <a:lstStyle/>
                    <a:p>
                      <a:pPr algn="just">
                        <a:lnSpc>
                          <a:spcPct val="150000"/>
                        </a:lnSpc>
                        <a:spcAft>
                          <a:spcPts val="800"/>
                        </a:spcAft>
                      </a:pPr>
                      <a:r>
                        <a:rPr lang="fr-FR" sz="2400" dirty="0">
                          <a:effectLst/>
                          <a:latin typeface="+mj-lt"/>
                        </a:rPr>
                        <a:t>Antituberculeux </a:t>
                      </a:r>
                      <a:endParaRPr lang="fr-FR" sz="2400" dirty="0">
                        <a:effectLst/>
                        <a:latin typeface="+mj-lt"/>
                        <a:ea typeface="Calibri" panose="020F0502020204030204" pitchFamily="34" charset="0"/>
                        <a:cs typeface="Times New Roman" panose="02020603050405020304" pitchFamily="18" charset="0"/>
                      </a:endParaRPr>
                    </a:p>
                  </a:txBody>
                  <a:tcPr marL="49363" marR="49363" marT="0" marB="0"/>
                </a:tc>
                <a:tc>
                  <a:txBody>
                    <a:bodyPr/>
                    <a:lstStyle/>
                    <a:p>
                      <a:pPr algn="just">
                        <a:lnSpc>
                          <a:spcPct val="150000"/>
                        </a:lnSpc>
                        <a:spcAft>
                          <a:spcPts val="800"/>
                        </a:spcAft>
                      </a:pPr>
                      <a:r>
                        <a:rPr lang="fr-FR" sz="2400" dirty="0">
                          <a:effectLst/>
                          <a:latin typeface="+mj-lt"/>
                          <a:ea typeface="Calibri" panose="020F0502020204030204" pitchFamily="34" charset="0"/>
                          <a:cs typeface="Times New Roman" panose="02020603050405020304" pitchFamily="18" charset="0"/>
                        </a:rPr>
                        <a:t>1</a:t>
                      </a:r>
                    </a:p>
                  </a:txBody>
                  <a:tcPr marL="49363" marR="49363" marT="0" marB="0"/>
                </a:tc>
                <a:extLst>
                  <a:ext uri="{0D108BD9-81ED-4DB2-BD59-A6C34878D82A}">
                    <a16:rowId xmlns:a16="http://schemas.microsoft.com/office/drawing/2014/main" val="3242063921"/>
                  </a:ext>
                </a:extLst>
              </a:tr>
            </a:tbl>
          </a:graphicData>
        </a:graphic>
      </p:graphicFrame>
      <p:sp>
        <p:nvSpPr>
          <p:cNvPr id="4" name="Espace réservé du pied de page 3">
            <a:extLst>
              <a:ext uri="{FF2B5EF4-FFF2-40B4-BE49-F238E27FC236}">
                <a16:creationId xmlns:a16="http://schemas.microsoft.com/office/drawing/2014/main" id="{AB6B1301-3E1A-459F-91C2-C3F26F34F96E}"/>
              </a:ext>
            </a:extLst>
          </p:cNvPr>
          <p:cNvSpPr>
            <a:spLocks noGrp="1"/>
          </p:cNvSpPr>
          <p:nvPr>
            <p:ph type="ftr" sz="quarter" idx="11"/>
          </p:nvPr>
        </p:nvSpPr>
        <p:spPr/>
        <p:txBody>
          <a:bodyPr/>
          <a:lstStyle/>
          <a:p>
            <a:r>
              <a:rPr lang="fr-FR"/>
              <a:t>7 èmes journées de la SOCARB 2021</a:t>
            </a:r>
            <a:endParaRPr lang="fr-BE"/>
          </a:p>
        </p:txBody>
      </p:sp>
      <p:sp>
        <p:nvSpPr>
          <p:cNvPr id="3" name="Espace réservé du numéro de diapositive 2">
            <a:extLst>
              <a:ext uri="{FF2B5EF4-FFF2-40B4-BE49-F238E27FC236}">
                <a16:creationId xmlns:a16="http://schemas.microsoft.com/office/drawing/2014/main" id="{084DA83D-9F5D-4507-B5AF-AE32765AEAC2}"/>
              </a:ext>
            </a:extLst>
          </p:cNvPr>
          <p:cNvSpPr>
            <a:spLocks noGrp="1"/>
          </p:cNvSpPr>
          <p:nvPr>
            <p:ph type="sldNum" sz="quarter" idx="12"/>
          </p:nvPr>
        </p:nvSpPr>
        <p:spPr/>
        <p:txBody>
          <a:bodyPr/>
          <a:lstStyle/>
          <a:p>
            <a:fld id="{CF4668DC-857F-487D-BFFA-8C0CA5037977}" type="slidenum">
              <a:rPr lang="fr-BE" smtClean="0"/>
              <a:pPr/>
              <a:t>24</a:t>
            </a:fld>
            <a:endParaRPr lang="fr-BE"/>
          </a:p>
        </p:txBody>
      </p:sp>
      <p:sp>
        <p:nvSpPr>
          <p:cNvPr id="6" name="ZoneTexte 5">
            <a:extLst>
              <a:ext uri="{FF2B5EF4-FFF2-40B4-BE49-F238E27FC236}">
                <a16:creationId xmlns:a16="http://schemas.microsoft.com/office/drawing/2014/main" id="{E8C50FDB-4053-458F-8743-0E1627289976}"/>
              </a:ext>
            </a:extLst>
          </p:cNvPr>
          <p:cNvSpPr txBox="1"/>
          <p:nvPr/>
        </p:nvSpPr>
        <p:spPr>
          <a:xfrm>
            <a:off x="539552" y="1124744"/>
            <a:ext cx="7748500" cy="523220"/>
          </a:xfrm>
          <a:prstGeom prst="rect">
            <a:avLst/>
          </a:prstGeom>
          <a:noFill/>
        </p:spPr>
        <p:txBody>
          <a:bodyPr wrap="square" rtlCol="0">
            <a:spAutoFit/>
          </a:bodyPr>
          <a:lstStyle/>
          <a:p>
            <a:r>
              <a:rPr lang="fr-FR" sz="2800" dirty="0"/>
              <a:t>Tableau III : thérapeutique utilisée </a:t>
            </a:r>
          </a:p>
        </p:txBody>
      </p:sp>
    </p:spTree>
    <p:extLst>
      <p:ext uri="{BB962C8B-B14F-4D97-AF65-F5344CB8AC3E}">
        <p14:creationId xmlns:p14="http://schemas.microsoft.com/office/powerpoint/2010/main" val="1881669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02D6BF-A959-4B95-A335-64058A6A989B}"/>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857419DD-3E50-4DE9-BA4E-DFC48141BBFD}"/>
              </a:ext>
            </a:extLst>
          </p:cNvPr>
          <p:cNvSpPr>
            <a:spLocks noGrp="1"/>
          </p:cNvSpPr>
          <p:nvPr>
            <p:ph idx="1"/>
          </p:nvPr>
        </p:nvSpPr>
        <p:spPr/>
        <p:txBody>
          <a:bodyPr>
            <a:normAutofit/>
          </a:bodyPr>
          <a:lstStyle/>
          <a:p>
            <a:pPr>
              <a:buFont typeface="Wingdings" panose="05000000000000000000" pitchFamily="2" charset="2"/>
              <a:buChar char="q"/>
            </a:pPr>
            <a:r>
              <a:rPr lang="fr-FR" dirty="0">
                <a:latin typeface="+mj-lt"/>
                <a:ea typeface="Calibri" panose="020F0502020204030204" pitchFamily="34" charset="0"/>
                <a:cs typeface="Times New Roman" panose="02020603050405020304" pitchFamily="18" charset="0"/>
              </a:rPr>
              <a:t>A</a:t>
            </a:r>
            <a:r>
              <a:rPr lang="fr-FR" dirty="0">
                <a:effectLst/>
                <a:latin typeface="+mj-lt"/>
                <a:ea typeface="Calibri" panose="020F0502020204030204" pitchFamily="34" charset="0"/>
                <a:cs typeface="Times New Roman" panose="02020603050405020304" pitchFamily="18" charset="0"/>
              </a:rPr>
              <a:t>ntibiothérapie :  66 patients, soit 68,04%.</a:t>
            </a:r>
          </a:p>
          <a:p>
            <a:pPr>
              <a:lnSpc>
                <a:spcPct val="150000"/>
              </a:lnSpc>
              <a:buFontTx/>
              <a:buChar char="-"/>
            </a:pPr>
            <a:r>
              <a:rPr lang="fr-FR" dirty="0">
                <a:latin typeface="+mj-lt"/>
                <a:ea typeface="Calibri" panose="020F0502020204030204" pitchFamily="34" charset="0"/>
                <a:cs typeface="Times New Roman" panose="02020603050405020304" pitchFamily="18" charset="0"/>
              </a:rPr>
              <a:t>M</a:t>
            </a:r>
            <a:r>
              <a:rPr lang="fr-FR" dirty="0">
                <a:effectLst/>
                <a:latin typeface="+mj-lt"/>
                <a:ea typeface="Calibri" panose="020F0502020204030204" pitchFamily="34" charset="0"/>
              </a:rPr>
              <a:t>onothérapie: </a:t>
            </a:r>
            <a:r>
              <a:rPr lang="fr-FR" dirty="0">
                <a:latin typeface="+mj-lt"/>
                <a:ea typeface="Calibri" panose="020F0502020204030204" pitchFamily="34" charset="0"/>
              </a:rPr>
              <a:t>8</a:t>
            </a:r>
            <a:r>
              <a:rPr lang="fr-FR" dirty="0">
                <a:effectLst/>
                <a:latin typeface="+mj-lt"/>
                <a:ea typeface="Calibri" panose="020F0502020204030204" pitchFamily="34" charset="0"/>
              </a:rPr>
              <a:t> patients </a:t>
            </a:r>
            <a:endParaRPr lang="fr-FR" dirty="0">
              <a:latin typeface="+mj-lt"/>
              <a:ea typeface="Calibri" panose="020F0502020204030204" pitchFamily="34" charset="0"/>
              <a:cs typeface="Times New Roman" panose="02020603050405020304" pitchFamily="18" charset="0"/>
            </a:endParaRPr>
          </a:p>
          <a:p>
            <a:pPr>
              <a:lnSpc>
                <a:spcPct val="150000"/>
              </a:lnSpc>
              <a:buFontTx/>
              <a:buChar char="-"/>
            </a:pPr>
            <a:r>
              <a:rPr lang="fr-FR" dirty="0">
                <a:effectLst/>
                <a:latin typeface="+mj-lt"/>
                <a:ea typeface="Calibri" panose="020F0502020204030204" pitchFamily="34" charset="0"/>
                <a:cs typeface="Times New Roman" panose="02020603050405020304" pitchFamily="18" charset="0"/>
              </a:rPr>
              <a:t>B</a:t>
            </a:r>
            <a:r>
              <a:rPr lang="fr-FR" dirty="0">
                <a:effectLst/>
                <a:latin typeface="+mj-lt"/>
                <a:ea typeface="Calibri" panose="020F0502020204030204" pitchFamily="34" charset="0"/>
              </a:rPr>
              <a:t>ithérapie: 34 patients</a:t>
            </a:r>
          </a:p>
          <a:p>
            <a:pPr>
              <a:lnSpc>
                <a:spcPct val="150000"/>
              </a:lnSpc>
              <a:buFontTx/>
              <a:buChar char="-"/>
            </a:pPr>
            <a:r>
              <a:rPr lang="fr-FR" dirty="0">
                <a:effectLst/>
                <a:latin typeface="+mj-lt"/>
                <a:ea typeface="Calibri" panose="020F0502020204030204" pitchFamily="34" charset="0"/>
                <a:cs typeface="Times New Roman" panose="02020603050405020304" pitchFamily="18" charset="0"/>
              </a:rPr>
              <a:t>trithérapie : 12 patients.</a:t>
            </a:r>
            <a:r>
              <a:rPr lang="fr-FR" dirty="0">
                <a:latin typeface="+mj-lt"/>
                <a:ea typeface="Calibri" panose="020F0502020204030204" pitchFamily="34" charset="0"/>
                <a:cs typeface="Times New Roman" panose="02020603050405020304" pitchFamily="18" charset="0"/>
              </a:rPr>
              <a:t> </a:t>
            </a:r>
            <a:endParaRPr lang="fr-FR" dirty="0">
              <a:effectLst/>
              <a:latin typeface="+mj-lt"/>
              <a:ea typeface="Calibri" panose="020F0502020204030204" pitchFamily="34" charset="0"/>
              <a:cs typeface="Times New Roman" panose="02020603050405020304" pitchFamily="18" charset="0"/>
            </a:endParaRPr>
          </a:p>
        </p:txBody>
      </p:sp>
      <p:sp>
        <p:nvSpPr>
          <p:cNvPr id="4" name="Espace réservé du pied de page 3">
            <a:extLst>
              <a:ext uri="{FF2B5EF4-FFF2-40B4-BE49-F238E27FC236}">
                <a16:creationId xmlns:a16="http://schemas.microsoft.com/office/drawing/2014/main" id="{DD7C8194-071A-4FF1-8311-3F99A02FE809}"/>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8E0EBFE9-D918-4781-99CD-100B5A0B940C}"/>
              </a:ext>
            </a:extLst>
          </p:cNvPr>
          <p:cNvSpPr>
            <a:spLocks noGrp="1"/>
          </p:cNvSpPr>
          <p:nvPr>
            <p:ph type="sldNum" sz="quarter" idx="12"/>
          </p:nvPr>
        </p:nvSpPr>
        <p:spPr/>
        <p:txBody>
          <a:bodyPr/>
          <a:lstStyle/>
          <a:p>
            <a:fld id="{CF4668DC-857F-487D-BFFA-8C0CA5037977}" type="slidenum">
              <a:rPr lang="fr-BE" smtClean="0"/>
              <a:pPr/>
              <a:t>25</a:t>
            </a:fld>
            <a:endParaRPr lang="fr-BE"/>
          </a:p>
        </p:txBody>
      </p:sp>
    </p:spTree>
    <p:extLst>
      <p:ext uri="{BB962C8B-B14F-4D97-AF65-F5344CB8AC3E}">
        <p14:creationId xmlns:p14="http://schemas.microsoft.com/office/powerpoint/2010/main" val="3186822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E2D00-895C-4E1D-A0F0-B342B8151B63}"/>
              </a:ext>
            </a:extLst>
          </p:cNvPr>
          <p:cNvSpPr>
            <a:spLocks noGrp="1"/>
          </p:cNvSpPr>
          <p:nvPr>
            <p:ph type="title"/>
          </p:nvPr>
        </p:nvSpPr>
        <p:spPr>
          <a:xfrm>
            <a:off x="457200" y="264691"/>
            <a:ext cx="8229600" cy="1143000"/>
          </a:xfrm>
        </p:spPr>
        <p:txBody>
          <a:bodyPr/>
          <a:lstStyle/>
          <a:p>
            <a:r>
              <a:rPr lang="fr-FR" b="1" dirty="0">
                <a:solidFill>
                  <a:srgbClr val="0070C0"/>
                </a:solidFill>
                <a:latin typeface="Times New Roman" pitchFamily="18" charset="0"/>
                <a:cs typeface="Times New Roman" pitchFamily="18" charset="0"/>
              </a:rPr>
              <a:t>RESULTATS</a:t>
            </a:r>
            <a:endParaRPr lang="fr-FR" dirty="0"/>
          </a:p>
        </p:txBody>
      </p:sp>
      <p:graphicFrame>
        <p:nvGraphicFramePr>
          <p:cNvPr id="5" name="Espace réservé du contenu 4">
            <a:extLst>
              <a:ext uri="{FF2B5EF4-FFF2-40B4-BE49-F238E27FC236}">
                <a16:creationId xmlns:a16="http://schemas.microsoft.com/office/drawing/2014/main" id="{38D1E431-7E8D-473C-97F4-6CDF374710AB}"/>
              </a:ext>
            </a:extLst>
          </p:cNvPr>
          <p:cNvGraphicFramePr>
            <a:graphicFrameLocks noGrp="1"/>
          </p:cNvGraphicFramePr>
          <p:nvPr>
            <p:ph idx="1"/>
            <p:extLst>
              <p:ext uri="{D42A27DB-BD31-4B8C-83A1-F6EECF244321}">
                <p14:modId xmlns:p14="http://schemas.microsoft.com/office/powerpoint/2010/main" val="3415435925"/>
              </p:ext>
            </p:extLst>
          </p:nvPr>
        </p:nvGraphicFramePr>
        <p:xfrm>
          <a:off x="642392" y="2636912"/>
          <a:ext cx="7859216" cy="3456384"/>
        </p:xfrm>
        <a:graphic>
          <a:graphicData uri="http://schemas.openxmlformats.org/drawingml/2006/table">
            <a:tbl>
              <a:tblPr firstRow="1" firstCol="1" bandRow="1">
                <a:tableStyleId>{5940675A-B579-460E-94D1-54222C63F5DA}</a:tableStyleId>
              </a:tblPr>
              <a:tblGrid>
                <a:gridCol w="3129499">
                  <a:extLst>
                    <a:ext uri="{9D8B030D-6E8A-4147-A177-3AD203B41FA5}">
                      <a16:colId xmlns:a16="http://schemas.microsoft.com/office/drawing/2014/main" val="3690137946"/>
                    </a:ext>
                  </a:extLst>
                </a:gridCol>
                <a:gridCol w="4729717">
                  <a:extLst>
                    <a:ext uri="{9D8B030D-6E8A-4147-A177-3AD203B41FA5}">
                      <a16:colId xmlns:a16="http://schemas.microsoft.com/office/drawing/2014/main" val="3937575126"/>
                    </a:ext>
                  </a:extLst>
                </a:gridCol>
              </a:tblGrid>
              <a:tr h="576064">
                <a:tc>
                  <a:txBody>
                    <a:bodyPr/>
                    <a:lstStyle/>
                    <a:p>
                      <a:pPr algn="just">
                        <a:lnSpc>
                          <a:spcPct val="150000"/>
                        </a:lnSpc>
                        <a:spcAft>
                          <a:spcPts val="800"/>
                        </a:spcAft>
                      </a:pPr>
                      <a:r>
                        <a:rPr lang="fr-FR" sz="2800" dirty="0">
                          <a:effectLst/>
                        </a:rPr>
                        <a:t>Classes ATB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dirty="0">
                          <a:effectLst/>
                          <a:latin typeface="Calibri" panose="020F0502020204030204" pitchFamily="34" charset="0"/>
                          <a:ea typeface="Calibri" panose="020F0502020204030204" pitchFamily="34" charset="0"/>
                          <a:cs typeface="Times New Roman" panose="02020603050405020304" pitchFamily="18" charset="0"/>
                        </a:rPr>
                        <a:t>Effectif </a:t>
                      </a:r>
                    </a:p>
                  </a:txBody>
                  <a:tcPr marL="68580" marR="68580" marT="0" marB="0"/>
                </a:tc>
                <a:extLst>
                  <a:ext uri="{0D108BD9-81ED-4DB2-BD59-A6C34878D82A}">
                    <a16:rowId xmlns:a16="http://schemas.microsoft.com/office/drawing/2014/main" val="2442232423"/>
                  </a:ext>
                </a:extLst>
              </a:tr>
              <a:tr h="576064">
                <a:tc>
                  <a:txBody>
                    <a:bodyPr/>
                    <a:lstStyle/>
                    <a:p>
                      <a:pPr algn="just">
                        <a:lnSpc>
                          <a:spcPct val="150000"/>
                        </a:lnSpc>
                        <a:spcAft>
                          <a:spcPts val="800"/>
                        </a:spcAft>
                      </a:pPr>
                      <a:r>
                        <a:rPr lang="fr-FR" sz="2800">
                          <a:effectLst/>
                        </a:rPr>
                        <a:t>Bétalactamines</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a:effectLst/>
                        </a:rPr>
                        <a:t>66</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3408700"/>
                  </a:ext>
                </a:extLst>
              </a:tr>
              <a:tr h="576064">
                <a:tc>
                  <a:txBody>
                    <a:bodyPr/>
                    <a:lstStyle/>
                    <a:p>
                      <a:pPr algn="just">
                        <a:lnSpc>
                          <a:spcPct val="150000"/>
                        </a:lnSpc>
                        <a:spcAft>
                          <a:spcPts val="800"/>
                        </a:spcAft>
                      </a:pPr>
                      <a:r>
                        <a:rPr lang="fr-FR" sz="2800">
                          <a:effectLst/>
                        </a:rPr>
                        <a:t>Aminosides </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a:effectLst/>
                        </a:rPr>
                        <a:t>33</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0521407"/>
                  </a:ext>
                </a:extLst>
              </a:tr>
              <a:tr h="576064">
                <a:tc>
                  <a:txBody>
                    <a:bodyPr/>
                    <a:lstStyle/>
                    <a:p>
                      <a:pPr algn="just">
                        <a:lnSpc>
                          <a:spcPct val="150000"/>
                        </a:lnSpc>
                        <a:spcAft>
                          <a:spcPts val="800"/>
                        </a:spcAft>
                      </a:pPr>
                      <a:r>
                        <a:rPr lang="fr-FR" sz="2800">
                          <a:effectLst/>
                        </a:rPr>
                        <a:t>Quinolones </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a:effectLst/>
                        </a:rPr>
                        <a:t>27</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7571302"/>
                  </a:ext>
                </a:extLst>
              </a:tr>
              <a:tr h="576064">
                <a:tc>
                  <a:txBody>
                    <a:bodyPr/>
                    <a:lstStyle/>
                    <a:p>
                      <a:pPr algn="just">
                        <a:lnSpc>
                          <a:spcPct val="150000"/>
                        </a:lnSpc>
                        <a:spcAft>
                          <a:spcPts val="800"/>
                        </a:spcAft>
                      </a:pPr>
                      <a:r>
                        <a:rPr lang="fr-FR" sz="2800">
                          <a:effectLst/>
                        </a:rPr>
                        <a:t>Macrolides </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a:effectLst/>
                        </a:rPr>
                        <a:t>3</a:t>
                      </a:r>
                      <a:endParaRPr lang="fr-FR"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6393910"/>
                  </a:ext>
                </a:extLst>
              </a:tr>
              <a:tr h="576064">
                <a:tc>
                  <a:txBody>
                    <a:bodyPr/>
                    <a:lstStyle/>
                    <a:p>
                      <a:pPr algn="just">
                        <a:lnSpc>
                          <a:spcPct val="150000"/>
                        </a:lnSpc>
                        <a:spcAft>
                          <a:spcPts val="800"/>
                        </a:spcAft>
                      </a:pPr>
                      <a:r>
                        <a:rPr lang="fr-FR" sz="2800" dirty="0">
                          <a:effectLst/>
                        </a:rPr>
                        <a:t>Imidazolés </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fr-FR" sz="2800" dirty="0">
                          <a:effectLst/>
                        </a:rPr>
                        <a:t>5</a:t>
                      </a:r>
                      <a:endParaRPr lang="fr-FR"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4947428"/>
                  </a:ext>
                </a:extLst>
              </a:tr>
            </a:tbl>
          </a:graphicData>
        </a:graphic>
      </p:graphicFrame>
      <p:sp>
        <p:nvSpPr>
          <p:cNvPr id="4" name="Espace réservé du pied de page 3">
            <a:extLst>
              <a:ext uri="{FF2B5EF4-FFF2-40B4-BE49-F238E27FC236}">
                <a16:creationId xmlns:a16="http://schemas.microsoft.com/office/drawing/2014/main" id="{1C620A56-5086-458E-987C-D64A9671D9A6}"/>
              </a:ext>
            </a:extLst>
          </p:cNvPr>
          <p:cNvSpPr>
            <a:spLocks noGrp="1"/>
          </p:cNvSpPr>
          <p:nvPr>
            <p:ph type="ftr" sz="quarter" idx="11"/>
          </p:nvPr>
        </p:nvSpPr>
        <p:spPr/>
        <p:txBody>
          <a:bodyPr/>
          <a:lstStyle/>
          <a:p>
            <a:r>
              <a:rPr lang="fr-FR"/>
              <a:t>7 èmes journées de la SOCARB 2021</a:t>
            </a:r>
            <a:endParaRPr lang="fr-BE"/>
          </a:p>
        </p:txBody>
      </p:sp>
      <p:sp>
        <p:nvSpPr>
          <p:cNvPr id="3" name="Espace réservé du numéro de diapositive 2">
            <a:extLst>
              <a:ext uri="{FF2B5EF4-FFF2-40B4-BE49-F238E27FC236}">
                <a16:creationId xmlns:a16="http://schemas.microsoft.com/office/drawing/2014/main" id="{76081713-9159-4D2D-8D6E-8C8D4935524D}"/>
              </a:ext>
            </a:extLst>
          </p:cNvPr>
          <p:cNvSpPr>
            <a:spLocks noGrp="1"/>
          </p:cNvSpPr>
          <p:nvPr>
            <p:ph type="sldNum" sz="quarter" idx="12"/>
          </p:nvPr>
        </p:nvSpPr>
        <p:spPr/>
        <p:txBody>
          <a:bodyPr/>
          <a:lstStyle/>
          <a:p>
            <a:fld id="{CF4668DC-857F-487D-BFFA-8C0CA5037977}" type="slidenum">
              <a:rPr lang="fr-BE" smtClean="0"/>
              <a:pPr/>
              <a:t>26</a:t>
            </a:fld>
            <a:endParaRPr lang="fr-BE"/>
          </a:p>
        </p:txBody>
      </p:sp>
      <p:sp>
        <p:nvSpPr>
          <p:cNvPr id="6" name="ZoneTexte 5">
            <a:extLst>
              <a:ext uri="{FF2B5EF4-FFF2-40B4-BE49-F238E27FC236}">
                <a16:creationId xmlns:a16="http://schemas.microsoft.com/office/drawing/2014/main" id="{F47C9A46-7049-4850-ADE4-9BC7D62732CF}"/>
              </a:ext>
            </a:extLst>
          </p:cNvPr>
          <p:cNvSpPr txBox="1"/>
          <p:nvPr/>
        </p:nvSpPr>
        <p:spPr>
          <a:xfrm>
            <a:off x="642392" y="1223025"/>
            <a:ext cx="7748500" cy="954107"/>
          </a:xfrm>
          <a:prstGeom prst="rect">
            <a:avLst/>
          </a:prstGeom>
          <a:noFill/>
        </p:spPr>
        <p:txBody>
          <a:bodyPr wrap="square" rtlCol="0">
            <a:spAutoFit/>
          </a:bodyPr>
          <a:lstStyle/>
          <a:p>
            <a:r>
              <a:rPr lang="fr-FR" sz="2800" dirty="0"/>
              <a:t>Tableau IV: Prescription des classes d’antibiotiques (ATB)   </a:t>
            </a:r>
          </a:p>
        </p:txBody>
      </p:sp>
    </p:spTree>
    <p:extLst>
      <p:ext uri="{BB962C8B-B14F-4D97-AF65-F5344CB8AC3E}">
        <p14:creationId xmlns:p14="http://schemas.microsoft.com/office/powerpoint/2010/main" val="717231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FCCD57-B9BD-4287-BA24-6D14A5B3FBAD}"/>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F15C4244-8366-4FFE-B963-526D2483C1B9}"/>
              </a:ext>
            </a:extLst>
          </p:cNvPr>
          <p:cNvSpPr>
            <a:spLocks noGrp="1"/>
          </p:cNvSpPr>
          <p:nvPr>
            <p:ph idx="1"/>
          </p:nvPr>
        </p:nvSpPr>
        <p:spPr/>
        <p:txBody>
          <a:bodyPr/>
          <a:lstStyle/>
          <a:p>
            <a:r>
              <a:rPr lang="fr-FR" dirty="0">
                <a:ea typeface="Calibri" panose="020F0502020204030204" pitchFamily="34" charset="0"/>
                <a:cs typeface="Times New Roman" panose="02020603050405020304" pitchFamily="18" charset="0"/>
              </a:rPr>
              <a:t>La durée moyenne de l’antibiothérapie : </a:t>
            </a:r>
            <a:r>
              <a:rPr lang="fr-FR" dirty="0">
                <a:solidFill>
                  <a:srgbClr val="FF0000"/>
                </a:solidFill>
                <a:ea typeface="Calibri" panose="020F0502020204030204" pitchFamily="34" charset="0"/>
                <a:cs typeface="Times New Roman" panose="02020603050405020304" pitchFamily="18" charset="0"/>
              </a:rPr>
              <a:t>12</a:t>
            </a:r>
            <a:r>
              <a:rPr lang="fr-FR" dirty="0">
                <a:ea typeface="Calibri" panose="020F0502020204030204" pitchFamily="34" charset="0"/>
                <a:cs typeface="Times New Roman" panose="02020603050405020304" pitchFamily="18" charset="0"/>
              </a:rPr>
              <a:t> jours ± 4,86 (1 et 28 jours)</a:t>
            </a:r>
            <a:endParaRPr lang="fr-FR" dirty="0"/>
          </a:p>
          <a:p>
            <a:endParaRPr lang="fr-FR" dirty="0"/>
          </a:p>
          <a:p>
            <a:r>
              <a:rPr lang="fr-FR" dirty="0">
                <a:ea typeface="Calibri" panose="020F0502020204030204" pitchFamily="34" charset="0"/>
                <a:cs typeface="Times New Roman" panose="02020603050405020304" pitchFamily="18" charset="0"/>
              </a:rPr>
              <a:t>Décès pendant l’hospitalisation : </a:t>
            </a:r>
            <a:r>
              <a:rPr lang="fr-FR" sz="3200" dirty="0">
                <a:effectLst/>
                <a:ea typeface="Calibri" panose="020F0502020204030204" pitchFamily="34" charset="0"/>
                <a:cs typeface="Times New Roman" panose="02020603050405020304" pitchFamily="18" charset="0"/>
              </a:rPr>
              <a:t> </a:t>
            </a:r>
            <a:r>
              <a:rPr lang="fr-FR" sz="3200" b="1" dirty="0">
                <a:solidFill>
                  <a:srgbClr val="FF0000"/>
                </a:solidFill>
                <a:effectLst/>
                <a:ea typeface="Calibri" panose="020F0502020204030204" pitchFamily="34" charset="0"/>
                <a:cs typeface="Times New Roman" panose="02020603050405020304" pitchFamily="18" charset="0"/>
              </a:rPr>
              <a:t>14</a:t>
            </a:r>
            <a:r>
              <a:rPr lang="fr-FR" sz="3200" dirty="0">
                <a:effectLst/>
                <a:ea typeface="Calibri" panose="020F0502020204030204" pitchFamily="34" charset="0"/>
                <a:cs typeface="Times New Roman" panose="02020603050405020304" pitchFamily="18" charset="0"/>
              </a:rPr>
              <a:t> patients </a:t>
            </a:r>
            <a:r>
              <a:rPr lang="fr-FR" sz="3200" b="1" dirty="0">
                <a:solidFill>
                  <a:srgbClr val="FF0000"/>
                </a:solidFill>
                <a:effectLst/>
                <a:ea typeface="Calibri" panose="020F0502020204030204" pitchFamily="34" charset="0"/>
                <a:cs typeface="Times New Roman" panose="02020603050405020304" pitchFamily="18" charset="0"/>
              </a:rPr>
              <a:t>(14,43%).</a:t>
            </a:r>
          </a:p>
          <a:p>
            <a:pPr marL="0" indent="0">
              <a:buNone/>
            </a:pPr>
            <a:endParaRPr lang="fr-FR" dirty="0"/>
          </a:p>
        </p:txBody>
      </p:sp>
      <p:sp>
        <p:nvSpPr>
          <p:cNvPr id="4" name="Espace réservé du pied de page 3">
            <a:extLst>
              <a:ext uri="{FF2B5EF4-FFF2-40B4-BE49-F238E27FC236}">
                <a16:creationId xmlns:a16="http://schemas.microsoft.com/office/drawing/2014/main" id="{4F56E0FC-8A50-4834-A99E-AD286AF533A8}"/>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8B1035DA-15E9-4608-AAFC-40F116EFB507}"/>
              </a:ext>
            </a:extLst>
          </p:cNvPr>
          <p:cNvSpPr>
            <a:spLocks noGrp="1"/>
          </p:cNvSpPr>
          <p:nvPr>
            <p:ph type="sldNum" sz="quarter" idx="12"/>
          </p:nvPr>
        </p:nvSpPr>
        <p:spPr/>
        <p:txBody>
          <a:bodyPr/>
          <a:lstStyle/>
          <a:p>
            <a:fld id="{CF4668DC-857F-487D-BFFA-8C0CA5037977}" type="slidenum">
              <a:rPr lang="fr-BE" smtClean="0"/>
              <a:pPr/>
              <a:t>27</a:t>
            </a:fld>
            <a:endParaRPr lang="fr-BE"/>
          </a:p>
        </p:txBody>
      </p:sp>
    </p:spTree>
    <p:extLst>
      <p:ext uri="{BB962C8B-B14F-4D97-AF65-F5344CB8AC3E}">
        <p14:creationId xmlns:p14="http://schemas.microsoft.com/office/powerpoint/2010/main" val="854960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7F5C16-58DF-477A-B1E2-35CACB08DBA2}"/>
              </a:ext>
            </a:extLst>
          </p:cNvPr>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RESULTATS</a:t>
            </a:r>
            <a:endParaRPr lang="fr-FR" dirty="0"/>
          </a:p>
        </p:txBody>
      </p:sp>
      <p:sp>
        <p:nvSpPr>
          <p:cNvPr id="3" name="Espace réservé du contenu 2">
            <a:extLst>
              <a:ext uri="{FF2B5EF4-FFF2-40B4-BE49-F238E27FC236}">
                <a16:creationId xmlns:a16="http://schemas.microsoft.com/office/drawing/2014/main" id="{BFDEB2C8-6740-41F2-B124-1C1EEA698B3B}"/>
              </a:ext>
            </a:extLst>
          </p:cNvPr>
          <p:cNvSpPr>
            <a:spLocks noGrp="1"/>
          </p:cNvSpPr>
          <p:nvPr>
            <p:ph idx="1"/>
          </p:nvPr>
        </p:nvSpPr>
        <p:spPr/>
        <p:txBody>
          <a:bodyPr/>
          <a:lstStyle/>
          <a:p>
            <a:pPr marL="0" indent="0">
              <a:buNone/>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a:extLst>
              <a:ext uri="{FF2B5EF4-FFF2-40B4-BE49-F238E27FC236}">
                <a16:creationId xmlns:a16="http://schemas.microsoft.com/office/drawing/2014/main" id="{AE0728E3-967B-4655-A557-2A78F99D018C}"/>
              </a:ext>
            </a:extLst>
          </p:cNvPr>
          <p:cNvSpPr>
            <a:spLocks noGrp="1"/>
          </p:cNvSpPr>
          <p:nvPr>
            <p:ph type="ftr" sz="quarter" idx="11"/>
          </p:nvPr>
        </p:nvSpPr>
        <p:spPr/>
        <p:txBody>
          <a:bodyPr/>
          <a:lstStyle/>
          <a:p>
            <a:r>
              <a:rPr lang="fr-FR"/>
              <a:t>7 èmes journées de la SOCARB 2021</a:t>
            </a:r>
            <a:endParaRPr lang="fr-BE"/>
          </a:p>
        </p:txBody>
      </p:sp>
      <p:graphicFrame>
        <p:nvGraphicFramePr>
          <p:cNvPr id="5" name="Tableau 4">
            <a:extLst>
              <a:ext uri="{FF2B5EF4-FFF2-40B4-BE49-F238E27FC236}">
                <a16:creationId xmlns:a16="http://schemas.microsoft.com/office/drawing/2014/main" id="{E82EBF83-4C76-4B4F-A2CF-B65BA2809BCC}"/>
              </a:ext>
            </a:extLst>
          </p:cNvPr>
          <p:cNvGraphicFramePr>
            <a:graphicFrameLocks noGrp="1"/>
          </p:cNvGraphicFramePr>
          <p:nvPr>
            <p:extLst>
              <p:ext uri="{D42A27DB-BD31-4B8C-83A1-F6EECF244321}">
                <p14:modId xmlns:p14="http://schemas.microsoft.com/office/powerpoint/2010/main" val="4252776990"/>
              </p:ext>
            </p:extLst>
          </p:nvPr>
        </p:nvGraphicFramePr>
        <p:xfrm>
          <a:off x="457200" y="2125541"/>
          <a:ext cx="8229600" cy="3731895"/>
        </p:xfrm>
        <a:graphic>
          <a:graphicData uri="http://schemas.openxmlformats.org/drawingml/2006/table">
            <a:tbl>
              <a:tblPr firstRow="1" firstCol="1" bandRow="1">
                <a:tableStyleId>{5940675A-B579-460E-94D1-54222C63F5DA}</a:tableStyleId>
              </a:tblPr>
              <a:tblGrid>
                <a:gridCol w="2743200">
                  <a:extLst>
                    <a:ext uri="{9D8B030D-6E8A-4147-A177-3AD203B41FA5}">
                      <a16:colId xmlns:a16="http://schemas.microsoft.com/office/drawing/2014/main" val="969404561"/>
                    </a:ext>
                  </a:extLst>
                </a:gridCol>
                <a:gridCol w="2743200">
                  <a:extLst>
                    <a:ext uri="{9D8B030D-6E8A-4147-A177-3AD203B41FA5}">
                      <a16:colId xmlns:a16="http://schemas.microsoft.com/office/drawing/2014/main" val="1712744574"/>
                    </a:ext>
                  </a:extLst>
                </a:gridCol>
                <a:gridCol w="2743200">
                  <a:extLst>
                    <a:ext uri="{9D8B030D-6E8A-4147-A177-3AD203B41FA5}">
                      <a16:colId xmlns:a16="http://schemas.microsoft.com/office/drawing/2014/main" val="782788034"/>
                    </a:ext>
                  </a:extLst>
                </a:gridCol>
              </a:tblGrid>
              <a:tr h="0">
                <a:tc>
                  <a:txBody>
                    <a:bodyPr/>
                    <a:lstStyle/>
                    <a:p>
                      <a:pPr algn="just">
                        <a:lnSpc>
                          <a:spcPct val="150000"/>
                        </a:lnSpc>
                        <a:spcAft>
                          <a:spcPts val="800"/>
                        </a:spcAft>
                      </a:pPr>
                      <a:r>
                        <a:rPr lang="fr-FR" sz="1800">
                          <a:effectLst/>
                        </a:rPr>
                        <a:t>Diagnostics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Effectif </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Pourcentage (%)</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6351093"/>
                  </a:ext>
                </a:extLst>
              </a:tr>
              <a:tr h="0">
                <a:tc>
                  <a:txBody>
                    <a:bodyPr/>
                    <a:lstStyle/>
                    <a:p>
                      <a:pPr algn="just">
                        <a:lnSpc>
                          <a:spcPct val="150000"/>
                        </a:lnSpc>
                        <a:spcAft>
                          <a:spcPts val="800"/>
                        </a:spcAft>
                      </a:pPr>
                      <a:r>
                        <a:rPr lang="fr-FR" sz="1800">
                          <a:solidFill>
                            <a:srgbClr val="C00000"/>
                          </a:solidFill>
                          <a:effectLst/>
                        </a:rPr>
                        <a:t>Endocardite infectieuse (EI)</a:t>
                      </a:r>
                      <a:endParaRPr lang="fr-FR" sz="18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05</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solidFill>
                            <a:srgbClr val="C00000"/>
                          </a:solidFill>
                          <a:effectLst/>
                        </a:rPr>
                        <a:t>35,71%</a:t>
                      </a:r>
                      <a:endParaRPr lang="fr-FR" sz="1800" b="1">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22456440"/>
                  </a:ext>
                </a:extLst>
              </a:tr>
              <a:tr h="0">
                <a:tc>
                  <a:txBody>
                    <a:bodyPr/>
                    <a:lstStyle/>
                    <a:p>
                      <a:pPr algn="just">
                        <a:lnSpc>
                          <a:spcPct val="150000"/>
                        </a:lnSpc>
                        <a:spcAft>
                          <a:spcPts val="800"/>
                        </a:spcAft>
                      </a:pPr>
                      <a:r>
                        <a:rPr lang="fr-FR" sz="1800">
                          <a:solidFill>
                            <a:srgbClr val="C00000"/>
                          </a:solidFill>
                          <a:effectLst/>
                        </a:rPr>
                        <a:t>Pleuro-pneumopathie + EI</a:t>
                      </a:r>
                      <a:endParaRPr lang="fr-FR" sz="180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solidFill>
                            <a:srgbClr val="C00000"/>
                          </a:solidFill>
                          <a:effectLst/>
                        </a:rPr>
                        <a:t>2</a:t>
                      </a:r>
                      <a:endParaRPr lang="fr-FR" sz="1800" b="1">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solidFill>
                            <a:srgbClr val="C00000"/>
                          </a:solidFill>
                          <a:effectLst/>
                        </a:rPr>
                        <a:t>14,28</a:t>
                      </a:r>
                      <a:endParaRPr lang="fr-FR"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1467255"/>
                  </a:ext>
                </a:extLst>
              </a:tr>
              <a:tr h="0">
                <a:tc>
                  <a:txBody>
                    <a:bodyPr/>
                    <a:lstStyle/>
                    <a:p>
                      <a:pPr algn="just">
                        <a:lnSpc>
                          <a:spcPct val="150000"/>
                        </a:lnSpc>
                        <a:spcAft>
                          <a:spcPts val="800"/>
                        </a:spcAft>
                      </a:pPr>
                      <a:r>
                        <a:rPr lang="fr-FR" sz="1800">
                          <a:effectLst/>
                        </a:rPr>
                        <a:t>Broncho-pneumopathie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2</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14,28</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3131645"/>
                  </a:ext>
                </a:extLst>
              </a:tr>
              <a:tr h="0">
                <a:tc>
                  <a:txBody>
                    <a:bodyPr/>
                    <a:lstStyle/>
                    <a:p>
                      <a:pPr algn="just">
                        <a:lnSpc>
                          <a:spcPct val="150000"/>
                        </a:lnSpc>
                        <a:spcAft>
                          <a:spcPts val="800"/>
                        </a:spcAft>
                      </a:pPr>
                      <a:r>
                        <a:rPr lang="fr-FR" sz="1800">
                          <a:effectLst/>
                        </a:rPr>
                        <a:t>Broncho-pneumopathie sur TID</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1</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07,14</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3937018"/>
                  </a:ext>
                </a:extLst>
              </a:tr>
              <a:tr h="0">
                <a:tc>
                  <a:txBody>
                    <a:bodyPr/>
                    <a:lstStyle/>
                    <a:p>
                      <a:pPr algn="just">
                        <a:lnSpc>
                          <a:spcPct val="150000"/>
                        </a:lnSpc>
                        <a:spcAft>
                          <a:spcPts val="800"/>
                        </a:spcAft>
                      </a:pPr>
                      <a:r>
                        <a:rPr lang="fr-FR" sz="1800">
                          <a:effectLst/>
                        </a:rPr>
                        <a:t>Hépatite B</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1</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07,14</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8174276"/>
                  </a:ext>
                </a:extLst>
              </a:tr>
              <a:tr h="0">
                <a:tc>
                  <a:txBody>
                    <a:bodyPr/>
                    <a:lstStyle/>
                    <a:p>
                      <a:pPr algn="just">
                        <a:lnSpc>
                          <a:spcPct val="150000"/>
                        </a:lnSpc>
                        <a:spcAft>
                          <a:spcPts val="800"/>
                        </a:spcAft>
                      </a:pPr>
                      <a:r>
                        <a:rPr lang="fr-FR" sz="1800">
                          <a:effectLst/>
                        </a:rPr>
                        <a:t>Infection urinaire + EI</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1</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07,14</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9658604"/>
                  </a:ext>
                </a:extLst>
              </a:tr>
              <a:tr h="0">
                <a:tc>
                  <a:txBody>
                    <a:bodyPr/>
                    <a:lstStyle/>
                    <a:p>
                      <a:pPr algn="just">
                        <a:lnSpc>
                          <a:spcPct val="150000"/>
                        </a:lnSpc>
                        <a:spcAft>
                          <a:spcPts val="800"/>
                        </a:spcAft>
                      </a:pPr>
                      <a:r>
                        <a:rPr lang="fr-FR" sz="1800">
                          <a:effectLst/>
                        </a:rPr>
                        <a:t>Indéterminé</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2</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14,28</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1937504"/>
                  </a:ext>
                </a:extLst>
              </a:tr>
              <a:tr h="0">
                <a:tc>
                  <a:txBody>
                    <a:bodyPr/>
                    <a:lstStyle/>
                    <a:p>
                      <a:pPr algn="just">
                        <a:lnSpc>
                          <a:spcPct val="150000"/>
                        </a:lnSpc>
                        <a:spcAft>
                          <a:spcPts val="800"/>
                        </a:spcAft>
                      </a:pPr>
                      <a:r>
                        <a:rPr lang="fr-FR" sz="1800" dirty="0">
                          <a:effectLst/>
                        </a:rPr>
                        <a:t>Total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a:effectLst/>
                        </a:rPr>
                        <a:t>14</a:t>
                      </a:r>
                      <a:endParaRPr lang="fr-FR"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800" b="1" dirty="0">
                          <a:effectLst/>
                        </a:rPr>
                        <a:t>100</a:t>
                      </a:r>
                      <a:endParaRPr lang="fr-F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91682068"/>
                  </a:ext>
                </a:extLst>
              </a:tr>
            </a:tbl>
          </a:graphicData>
        </a:graphic>
      </p:graphicFrame>
      <p:sp>
        <p:nvSpPr>
          <p:cNvPr id="6" name="Espace réservé du numéro de diapositive 5">
            <a:extLst>
              <a:ext uri="{FF2B5EF4-FFF2-40B4-BE49-F238E27FC236}">
                <a16:creationId xmlns:a16="http://schemas.microsoft.com/office/drawing/2014/main" id="{3ADB5C57-EE92-48F6-ACC7-365E03971675}"/>
              </a:ext>
            </a:extLst>
          </p:cNvPr>
          <p:cNvSpPr>
            <a:spLocks noGrp="1"/>
          </p:cNvSpPr>
          <p:nvPr>
            <p:ph type="sldNum" sz="quarter" idx="12"/>
          </p:nvPr>
        </p:nvSpPr>
        <p:spPr/>
        <p:txBody>
          <a:bodyPr/>
          <a:lstStyle/>
          <a:p>
            <a:fld id="{CF4668DC-857F-487D-BFFA-8C0CA5037977}" type="slidenum">
              <a:rPr lang="fr-BE" smtClean="0"/>
              <a:pPr/>
              <a:t>28</a:t>
            </a:fld>
            <a:endParaRPr lang="fr-BE"/>
          </a:p>
        </p:txBody>
      </p:sp>
      <p:sp>
        <p:nvSpPr>
          <p:cNvPr id="7" name="ZoneTexte 6">
            <a:extLst>
              <a:ext uri="{FF2B5EF4-FFF2-40B4-BE49-F238E27FC236}">
                <a16:creationId xmlns:a16="http://schemas.microsoft.com/office/drawing/2014/main" id="{CCF900C9-ADC8-4474-BF72-EC6F068EF1EC}"/>
              </a:ext>
            </a:extLst>
          </p:cNvPr>
          <p:cNvSpPr txBox="1"/>
          <p:nvPr/>
        </p:nvSpPr>
        <p:spPr>
          <a:xfrm>
            <a:off x="567916" y="1258014"/>
            <a:ext cx="7748500" cy="523220"/>
          </a:xfrm>
          <a:prstGeom prst="rect">
            <a:avLst/>
          </a:prstGeom>
          <a:noFill/>
        </p:spPr>
        <p:txBody>
          <a:bodyPr wrap="square" rtlCol="0">
            <a:spAutoFit/>
          </a:bodyPr>
          <a:lstStyle/>
          <a:p>
            <a:r>
              <a:rPr lang="fr-FR" sz="2800" dirty="0"/>
              <a:t>Tableau V : tableau clinique des patients décédés </a:t>
            </a:r>
          </a:p>
        </p:txBody>
      </p:sp>
    </p:spTree>
    <p:extLst>
      <p:ext uri="{BB962C8B-B14F-4D97-AF65-F5344CB8AC3E}">
        <p14:creationId xmlns:p14="http://schemas.microsoft.com/office/powerpoint/2010/main" val="1900853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br>
              <a:rPr lang="fr-BE" dirty="0"/>
            </a:br>
            <a:br>
              <a:rPr lang="fr-BE" dirty="0"/>
            </a:br>
            <a:br>
              <a:rPr lang="fr-BE" dirty="0"/>
            </a:br>
            <a:br>
              <a:rPr lang="fr-BE" dirty="0"/>
            </a:br>
            <a:br>
              <a:rPr lang="fr-BE" dirty="0"/>
            </a:br>
            <a:br>
              <a:rPr lang="fr-BE" dirty="0"/>
            </a:br>
            <a:br>
              <a:rPr lang="fr-BE" dirty="0"/>
            </a:br>
            <a:br>
              <a:rPr lang="fr-BE" dirty="0"/>
            </a:br>
            <a:br>
              <a:rPr lang="fr-BE" dirty="0"/>
            </a:br>
            <a:br>
              <a:rPr lang="fr-FR" dirty="0"/>
            </a:br>
            <a:r>
              <a:rPr lang="fr-FR" sz="8000" b="1" dirty="0">
                <a:solidFill>
                  <a:srgbClr val="0070C0"/>
                </a:solidFill>
                <a:latin typeface="Times New Roman" pitchFamily="18" charset="0"/>
                <a:cs typeface="Times New Roman" pitchFamily="18" charset="0"/>
              </a:rPr>
              <a:t>COMMENTAIRES</a:t>
            </a:r>
            <a:br>
              <a:rPr lang="fr-FR" b="1" dirty="0">
                <a:solidFill>
                  <a:srgbClr val="0070C0"/>
                </a:solidFill>
                <a:latin typeface="Times New Roman" pitchFamily="18" charset="0"/>
                <a:cs typeface="Times New Roman" pitchFamily="18" charset="0"/>
              </a:rPr>
            </a:br>
            <a:endParaRPr lang="fr-FR" dirty="0"/>
          </a:p>
        </p:txBody>
      </p:sp>
      <p:sp>
        <p:nvSpPr>
          <p:cNvPr id="3" name="Espace réservé du pied de page 2"/>
          <p:cNvSpPr>
            <a:spLocks noGrp="1"/>
          </p:cNvSpPr>
          <p:nvPr>
            <p:ph type="ftr" sz="quarter" idx="11"/>
          </p:nvPr>
        </p:nvSpPr>
        <p:spPr/>
        <p:txBody>
          <a:bodyPr/>
          <a:lstStyle/>
          <a:p>
            <a:r>
              <a:rPr lang="fr-FR"/>
              <a:t>7 èmes journées de la SOCARB 2021</a:t>
            </a:r>
            <a:endParaRPr lang="fr-BE"/>
          </a:p>
        </p:txBody>
      </p:sp>
      <p:sp>
        <p:nvSpPr>
          <p:cNvPr id="4" name="Espace réservé du numéro de diapositive 3">
            <a:extLst>
              <a:ext uri="{FF2B5EF4-FFF2-40B4-BE49-F238E27FC236}">
                <a16:creationId xmlns:a16="http://schemas.microsoft.com/office/drawing/2014/main" id="{25A4D375-3E02-4490-9E31-AEBFF4EE9611}"/>
              </a:ext>
            </a:extLst>
          </p:cNvPr>
          <p:cNvSpPr>
            <a:spLocks noGrp="1"/>
          </p:cNvSpPr>
          <p:nvPr>
            <p:ph type="sldNum" sz="quarter" idx="12"/>
          </p:nvPr>
        </p:nvSpPr>
        <p:spPr/>
        <p:txBody>
          <a:bodyPr/>
          <a:lstStyle/>
          <a:p>
            <a:fld id="{CF4668DC-857F-487D-BFFA-8C0CA5037977}" type="slidenum">
              <a:rPr lang="fr-BE" smtClean="0"/>
              <a:pPr/>
              <a:t>29</a:t>
            </a:fld>
            <a:endParaRPr lang="fr-BE"/>
          </a:p>
        </p:txBody>
      </p:sp>
    </p:spTree>
    <p:extLst>
      <p:ext uri="{BB962C8B-B14F-4D97-AF65-F5344CB8AC3E}">
        <p14:creationId xmlns:p14="http://schemas.microsoft.com/office/powerpoint/2010/main" val="1962153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fontAlgn="base">
              <a:lnSpc>
                <a:spcPct val="100000"/>
              </a:lnSpc>
              <a:spcAft>
                <a:spcPct val="0"/>
              </a:spcAft>
              <a:defRPr/>
            </a:pP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r>
              <a:rPr lang="fr-FR" sz="8000" b="1" dirty="0">
                <a:solidFill>
                  <a:srgbClr val="0070C0"/>
                </a:solidFill>
                <a:latin typeface="Times New Roman"/>
                <a:cs typeface="Times New Roman" pitchFamily="18" charset="0"/>
              </a:rPr>
              <a:t> OBJECTIF</a:t>
            </a:r>
            <a:br>
              <a:rPr lang="fr-FR" sz="7200" b="1" dirty="0">
                <a:solidFill>
                  <a:srgbClr val="0070C0"/>
                </a:solidFill>
                <a:latin typeface="Times New Roman"/>
                <a:cs typeface="Times New Roman" pitchFamily="18" charset="0"/>
              </a:rPr>
            </a:br>
            <a:endParaRPr lang="fr-FR" dirty="0"/>
          </a:p>
        </p:txBody>
      </p:sp>
      <p:sp>
        <p:nvSpPr>
          <p:cNvPr id="3" name="Espace réservé du pied de page 2"/>
          <p:cNvSpPr>
            <a:spLocks noGrp="1"/>
          </p:cNvSpPr>
          <p:nvPr>
            <p:ph type="ftr" sz="quarter" idx="11"/>
          </p:nvPr>
        </p:nvSpPr>
        <p:spPr/>
        <p:txBody>
          <a:bodyPr/>
          <a:lstStyle/>
          <a:p>
            <a:r>
              <a:rPr lang="fr-FR"/>
              <a:t>7 èmes journées de la SOCARB 2021</a:t>
            </a:r>
            <a:endParaRPr lang="fr-BE"/>
          </a:p>
        </p:txBody>
      </p:sp>
      <p:sp>
        <p:nvSpPr>
          <p:cNvPr id="4" name="Espace réservé du numéro de diapositive 3">
            <a:extLst>
              <a:ext uri="{FF2B5EF4-FFF2-40B4-BE49-F238E27FC236}">
                <a16:creationId xmlns:a16="http://schemas.microsoft.com/office/drawing/2014/main" id="{C9030318-CE25-456F-9F6B-F185802B6FCC}"/>
              </a:ext>
            </a:extLst>
          </p:cNvPr>
          <p:cNvSpPr>
            <a:spLocks noGrp="1"/>
          </p:cNvSpPr>
          <p:nvPr>
            <p:ph type="sldNum" sz="quarter" idx="12"/>
          </p:nvPr>
        </p:nvSpPr>
        <p:spPr/>
        <p:txBody>
          <a:bodyPr/>
          <a:lstStyle/>
          <a:p>
            <a:fld id="{CF4668DC-857F-487D-BFFA-8C0CA5037977}" type="slidenum">
              <a:rPr lang="fr-BE" smtClean="0"/>
              <a:pPr/>
              <a:t>3</a:t>
            </a:fld>
            <a:endParaRPr lang="fr-BE"/>
          </a:p>
        </p:txBody>
      </p:sp>
    </p:spTree>
    <p:extLst>
      <p:ext uri="{BB962C8B-B14F-4D97-AF65-F5344CB8AC3E}">
        <p14:creationId xmlns:p14="http://schemas.microsoft.com/office/powerpoint/2010/main" val="29983746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COMMENTAIRES                     </a:t>
            </a:r>
            <a:endParaRPr lang="fr-FR" dirty="0"/>
          </a:p>
        </p:txBody>
      </p:sp>
      <p:sp>
        <p:nvSpPr>
          <p:cNvPr id="3" name="Espace réservé du contenu 2"/>
          <p:cNvSpPr>
            <a:spLocks noGrp="1"/>
          </p:cNvSpPr>
          <p:nvPr>
            <p:ph idx="1"/>
          </p:nvPr>
        </p:nvSpPr>
        <p:spPr>
          <a:xfrm>
            <a:off x="251520" y="1511725"/>
            <a:ext cx="8892480" cy="5148382"/>
          </a:xfrm>
        </p:spPr>
        <p:txBody>
          <a:bodyPr>
            <a:noAutofit/>
          </a:bodyPr>
          <a:lstStyle/>
          <a:p>
            <a:pPr marL="0" indent="0">
              <a:lnSpc>
                <a:spcPct val="150000"/>
              </a:lnSpc>
              <a:spcBef>
                <a:spcPts val="0"/>
              </a:spcBef>
              <a:buNone/>
            </a:pPr>
            <a:r>
              <a:rPr lang="fr-FR" sz="2800" dirty="0">
                <a:cs typeface="Times New Roman" panose="02020603050405020304" pitchFamily="18" charset="0"/>
              </a:rPr>
              <a:t>Bien que bien codifiée la démarche diagnostique devant une fièvre sur valvulopathie pose toujours des problèmes </a:t>
            </a:r>
          </a:p>
          <a:p>
            <a:pPr marL="0" indent="0">
              <a:lnSpc>
                <a:spcPct val="150000"/>
              </a:lnSpc>
              <a:spcBef>
                <a:spcPts val="0"/>
              </a:spcBef>
              <a:buNone/>
            </a:pPr>
            <a:r>
              <a:rPr lang="fr-FR" sz="2800" dirty="0">
                <a:cs typeface="Times New Roman" panose="02020603050405020304" pitchFamily="18" charset="0"/>
              </a:rPr>
              <a:t>Le rôle de l’échocardiographie Doppler est très important dans le diagnostic,  précisera l’étiologie de l’atteinte valvulaire et posera le diagnostic de la plus part des fièvres- complications : EI , Thrombose intra cavitaire  </a:t>
            </a:r>
          </a:p>
          <a:p>
            <a:pPr marL="0" indent="0">
              <a:lnSpc>
                <a:spcPct val="150000"/>
              </a:lnSpc>
              <a:spcBef>
                <a:spcPts val="0"/>
              </a:spcBef>
              <a:buNone/>
            </a:pPr>
            <a:endParaRPr lang="fr-FR" sz="2800" b="1" dirty="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solidFill>
                <a:srgbClr val="FF0000"/>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7EF947CC-5B7D-4B0B-A4F5-AE9112B1E868}"/>
              </a:ext>
            </a:extLst>
          </p:cNvPr>
          <p:cNvSpPr>
            <a:spLocks noGrp="1"/>
          </p:cNvSpPr>
          <p:nvPr>
            <p:ph type="sldNum" sz="quarter" idx="12"/>
          </p:nvPr>
        </p:nvSpPr>
        <p:spPr/>
        <p:txBody>
          <a:bodyPr/>
          <a:lstStyle/>
          <a:p>
            <a:fld id="{CF4668DC-857F-487D-BFFA-8C0CA5037977}" type="slidenum">
              <a:rPr lang="fr-BE" smtClean="0"/>
              <a:pPr/>
              <a:t>30</a:t>
            </a:fld>
            <a:endParaRPr lang="fr-BE"/>
          </a:p>
        </p:txBody>
      </p:sp>
    </p:spTree>
    <p:extLst>
      <p:ext uri="{BB962C8B-B14F-4D97-AF65-F5344CB8AC3E}">
        <p14:creationId xmlns:p14="http://schemas.microsoft.com/office/powerpoint/2010/main" val="3085510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COMMENTAIRES                    </a:t>
            </a:r>
            <a:endParaRPr lang="fr-FR" dirty="0"/>
          </a:p>
        </p:txBody>
      </p:sp>
      <p:sp>
        <p:nvSpPr>
          <p:cNvPr id="3" name="Espace réservé du contenu 2"/>
          <p:cNvSpPr>
            <a:spLocks noGrp="1"/>
          </p:cNvSpPr>
          <p:nvPr>
            <p:ph idx="1"/>
          </p:nvPr>
        </p:nvSpPr>
        <p:spPr>
          <a:xfrm>
            <a:off x="251520" y="1511725"/>
            <a:ext cx="8892480" cy="5148382"/>
          </a:xfrm>
        </p:spPr>
        <p:txBody>
          <a:bodyPr>
            <a:noAutofit/>
          </a:bodyPr>
          <a:lstStyle/>
          <a:p>
            <a:pPr marL="0" indent="0">
              <a:lnSpc>
                <a:spcPct val="150000"/>
              </a:lnSpc>
              <a:spcBef>
                <a:spcPts val="0"/>
              </a:spcBef>
              <a:buNone/>
            </a:pPr>
            <a:r>
              <a:rPr lang="fr-FR" sz="2800" b="1" dirty="0">
                <a:cs typeface="Times New Roman" panose="02020603050405020304" pitchFamily="18" charset="0"/>
              </a:rPr>
              <a:t> </a:t>
            </a:r>
          </a:p>
          <a:p>
            <a:pPr marL="0" indent="0">
              <a:lnSpc>
                <a:spcPct val="150000"/>
              </a:lnSpc>
              <a:spcBef>
                <a:spcPts val="0"/>
              </a:spcBef>
              <a:buNone/>
            </a:pPr>
            <a:r>
              <a:rPr lang="fr-FR" sz="2800" dirty="0">
                <a:cs typeface="Times New Roman" panose="02020603050405020304" pitchFamily="18" charset="0"/>
              </a:rPr>
              <a:t>Le rôle du laboratoire est capital mais se heurte à la précarité des ressources des patients pour la réalisation dans notre contexte </a:t>
            </a:r>
          </a:p>
          <a:p>
            <a:pPr marL="0" indent="0">
              <a:lnSpc>
                <a:spcPct val="150000"/>
              </a:lnSpc>
              <a:spcBef>
                <a:spcPts val="0"/>
              </a:spcBef>
              <a:buNone/>
            </a:pPr>
            <a:endParaRPr lang="fr-FR" sz="2800" dirty="0">
              <a:cs typeface="Times New Roman" panose="02020603050405020304" pitchFamily="18" charset="0"/>
            </a:endParaRPr>
          </a:p>
          <a:p>
            <a:pPr marL="0" indent="0">
              <a:lnSpc>
                <a:spcPct val="150000"/>
              </a:lnSpc>
              <a:spcBef>
                <a:spcPts val="0"/>
              </a:spcBef>
              <a:buNone/>
            </a:pPr>
            <a:r>
              <a:rPr lang="fr-FR" sz="2800" dirty="0">
                <a:cs typeface="Times New Roman" panose="02020603050405020304" pitchFamily="18" charset="0"/>
              </a:rPr>
              <a:t>Les hémocultures posent toujours problème car insuffisamment et/ou mal réalisées </a:t>
            </a: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latin typeface="Times New Roman" panose="02020603050405020304" pitchFamily="18" charset="0"/>
              <a:cs typeface="Times New Roman" panose="02020603050405020304" pitchFamily="18" charset="0"/>
            </a:endParaRPr>
          </a:p>
          <a:p>
            <a:pPr marL="0" indent="0">
              <a:lnSpc>
                <a:spcPct val="150000"/>
              </a:lnSpc>
              <a:spcBef>
                <a:spcPts val="0"/>
              </a:spcBef>
              <a:buNone/>
            </a:pPr>
            <a:endParaRPr lang="fr-FR" sz="2400" dirty="0">
              <a:solidFill>
                <a:srgbClr val="FF0000"/>
              </a:solidFill>
              <a:latin typeface="Times New Roman" panose="02020603050405020304" pitchFamily="18" charset="0"/>
              <a:cs typeface="Times New Roman" panose="02020603050405020304" pitchFamily="18" charset="0"/>
            </a:endParaRPr>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45235A3F-530D-4671-B124-24E1566EDD82}"/>
              </a:ext>
            </a:extLst>
          </p:cNvPr>
          <p:cNvSpPr>
            <a:spLocks noGrp="1"/>
          </p:cNvSpPr>
          <p:nvPr>
            <p:ph type="sldNum" sz="quarter" idx="12"/>
          </p:nvPr>
        </p:nvSpPr>
        <p:spPr/>
        <p:txBody>
          <a:bodyPr/>
          <a:lstStyle/>
          <a:p>
            <a:fld id="{CF4668DC-857F-487D-BFFA-8C0CA5037977}" type="slidenum">
              <a:rPr lang="fr-BE" smtClean="0"/>
              <a:pPr/>
              <a:t>31</a:t>
            </a:fld>
            <a:endParaRPr lang="fr-BE"/>
          </a:p>
        </p:txBody>
      </p:sp>
    </p:spTree>
    <p:extLst>
      <p:ext uri="{BB962C8B-B14F-4D97-AF65-F5344CB8AC3E}">
        <p14:creationId xmlns:p14="http://schemas.microsoft.com/office/powerpoint/2010/main" val="22427541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781D02-F99F-4EC9-A756-AB4930F0FA1B}"/>
              </a:ext>
            </a:extLst>
          </p:cNvPr>
          <p:cNvSpPr>
            <a:spLocks noGrp="1"/>
          </p:cNvSpPr>
          <p:nvPr>
            <p:ph type="title"/>
          </p:nvPr>
        </p:nvSpPr>
        <p:spPr/>
        <p:txBody>
          <a:bodyPr/>
          <a:lstStyle/>
          <a:p>
            <a:r>
              <a:rPr lang="fr-FR" b="1" dirty="0">
                <a:solidFill>
                  <a:srgbClr val="0070C0"/>
                </a:solidFill>
                <a:latin typeface="Times New Roman" panose="02020603050405020304" pitchFamily="18" charset="0"/>
                <a:cs typeface="Times New Roman" panose="02020603050405020304" pitchFamily="18" charset="0"/>
              </a:rPr>
              <a:t>CONCLUSION</a:t>
            </a:r>
            <a:r>
              <a:rPr lang="fr-FR" b="1" dirty="0">
                <a:latin typeface="Times New Roman" panose="02020603050405020304" pitchFamily="18" charset="0"/>
                <a:cs typeface="Times New Roman" panose="02020603050405020304" pitchFamily="18" charset="0"/>
              </a:rPr>
              <a:t> </a:t>
            </a:r>
          </a:p>
        </p:txBody>
      </p:sp>
      <p:sp>
        <p:nvSpPr>
          <p:cNvPr id="3" name="Espace réservé du contenu 2">
            <a:extLst>
              <a:ext uri="{FF2B5EF4-FFF2-40B4-BE49-F238E27FC236}">
                <a16:creationId xmlns:a16="http://schemas.microsoft.com/office/drawing/2014/main" id="{65074396-2D0E-4D94-A445-4C180C2E9783}"/>
              </a:ext>
            </a:extLst>
          </p:cNvPr>
          <p:cNvSpPr>
            <a:spLocks noGrp="1"/>
          </p:cNvSpPr>
          <p:nvPr>
            <p:ph idx="1"/>
          </p:nvPr>
        </p:nvSpPr>
        <p:spPr/>
        <p:txBody>
          <a:bodyPr/>
          <a:lstStyle/>
          <a:p>
            <a:pPr marL="0" indent="0">
              <a:buNone/>
            </a:pPr>
            <a:r>
              <a:rPr lang="fr-FR" dirty="0"/>
              <a:t>Devant une fièvre sur valvulopathie le cardiologue doit travailler en étroite relation avec le laboratoire car le défi reste toujours diagnostique et thérapeutique </a:t>
            </a:r>
          </a:p>
        </p:txBody>
      </p:sp>
      <p:sp>
        <p:nvSpPr>
          <p:cNvPr id="4" name="Espace réservé du pied de page 3">
            <a:extLst>
              <a:ext uri="{FF2B5EF4-FFF2-40B4-BE49-F238E27FC236}">
                <a16:creationId xmlns:a16="http://schemas.microsoft.com/office/drawing/2014/main" id="{037C658F-10BE-48C6-8E74-E38CE59EF930}"/>
              </a:ext>
            </a:extLst>
          </p:cNvPr>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3DE75A64-099A-45AD-AFD0-C1EDDCFC39AB}"/>
              </a:ext>
            </a:extLst>
          </p:cNvPr>
          <p:cNvSpPr>
            <a:spLocks noGrp="1"/>
          </p:cNvSpPr>
          <p:nvPr>
            <p:ph type="sldNum" sz="quarter" idx="12"/>
          </p:nvPr>
        </p:nvSpPr>
        <p:spPr/>
        <p:txBody>
          <a:bodyPr/>
          <a:lstStyle/>
          <a:p>
            <a:fld id="{CF4668DC-857F-487D-BFFA-8C0CA5037977}" type="slidenum">
              <a:rPr lang="fr-BE" smtClean="0"/>
              <a:pPr/>
              <a:t>32</a:t>
            </a:fld>
            <a:endParaRPr lang="fr-BE"/>
          </a:p>
        </p:txBody>
      </p:sp>
    </p:spTree>
    <p:extLst>
      <p:ext uri="{BB962C8B-B14F-4D97-AF65-F5344CB8AC3E}">
        <p14:creationId xmlns:p14="http://schemas.microsoft.com/office/powerpoint/2010/main" val="3189158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BE" dirty="0"/>
            </a:br>
            <a:br>
              <a:rPr lang="fr-FR" dirty="0"/>
            </a:br>
            <a:br>
              <a:rPr lang="fr-FR" dirty="0"/>
            </a:br>
            <a:br>
              <a:rPr lang="fr-FR" dirty="0"/>
            </a:br>
            <a:endParaRPr lang="fr-FR" dirty="0"/>
          </a:p>
        </p:txBody>
      </p:sp>
      <p:sp>
        <p:nvSpPr>
          <p:cNvPr id="3" name="AutoShape 3"/>
          <p:cNvSpPr>
            <a:spLocks noChangeArrowheads="1"/>
          </p:cNvSpPr>
          <p:nvPr/>
        </p:nvSpPr>
        <p:spPr bwMode="auto">
          <a:xfrm>
            <a:off x="1331640" y="1171575"/>
            <a:ext cx="6265069" cy="5184775"/>
          </a:xfrm>
          <a:prstGeom prst="horizontalScroll">
            <a:avLst>
              <a:gd name="adj" fmla="val 12500"/>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5400000" scaled="1"/>
            <a:tileRect/>
          </a:gradFill>
          <a:ln w="12700">
            <a:solidFill>
              <a:schemeClr val="tx2"/>
            </a:solidFill>
            <a:round/>
            <a:headEnd/>
            <a:tailEnd/>
          </a:ln>
          <a:effectLst>
            <a:outerShdw dist="28398" dir="3806097" algn="ctr" rotWithShape="0">
              <a:srgbClr val="9A0040">
                <a:alpha val="50000"/>
              </a:srgbClr>
            </a:outerShdw>
          </a:effectLst>
        </p:spPr>
        <p:txBody>
          <a:bodyPr/>
          <a:lstStyle/>
          <a:p>
            <a:pPr algn="ctr">
              <a:defRPr/>
            </a:pPr>
            <a:r>
              <a:rPr lang="fr-FR" sz="3600" i="1" dirty="0">
                <a:solidFill>
                  <a:schemeClr val="accent1"/>
                </a:solidFill>
              </a:rPr>
              <a:t>     </a:t>
            </a:r>
            <a:endParaRPr lang="fr-FR" sz="3600" b="1" i="1" dirty="0">
              <a:solidFill>
                <a:schemeClr val="accent1"/>
              </a:solidFill>
            </a:endParaRPr>
          </a:p>
          <a:p>
            <a:pPr algn="ctr">
              <a:defRPr/>
            </a:pPr>
            <a:r>
              <a:rPr lang="fr-FR" sz="4800" b="1" i="1" dirty="0">
                <a:solidFill>
                  <a:schemeClr val="accent1">
                    <a:lumMod val="75000"/>
                  </a:schemeClr>
                </a:solidFill>
              </a:rPr>
              <a:t>MERCI </a:t>
            </a:r>
          </a:p>
          <a:p>
            <a:pPr algn="ctr">
              <a:defRPr/>
            </a:pPr>
            <a:r>
              <a:rPr lang="fr-FR" sz="4800" b="1" i="1" dirty="0">
                <a:solidFill>
                  <a:schemeClr val="accent1">
                    <a:lumMod val="75000"/>
                  </a:schemeClr>
                </a:solidFill>
              </a:rPr>
              <a:t>DE VOTRE ATTENTION </a:t>
            </a:r>
            <a:endParaRPr lang="fr-FR" sz="4800" b="1" dirty="0">
              <a:solidFill>
                <a:schemeClr val="accent1">
                  <a:lumMod val="75000"/>
                </a:schemeClr>
              </a:solidFill>
            </a:endParaRPr>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6730C225-37DF-4F9D-9E34-386DB40B257C}"/>
              </a:ext>
            </a:extLst>
          </p:cNvPr>
          <p:cNvSpPr>
            <a:spLocks noGrp="1"/>
          </p:cNvSpPr>
          <p:nvPr>
            <p:ph type="sldNum" sz="quarter" idx="12"/>
          </p:nvPr>
        </p:nvSpPr>
        <p:spPr/>
        <p:txBody>
          <a:bodyPr/>
          <a:lstStyle/>
          <a:p>
            <a:fld id="{CF4668DC-857F-487D-BFFA-8C0CA5037977}" type="slidenum">
              <a:rPr lang="fr-BE" smtClean="0"/>
              <a:pPr/>
              <a:t>33</a:t>
            </a:fld>
            <a:endParaRPr lang="fr-BE"/>
          </a:p>
        </p:txBody>
      </p:sp>
    </p:spTree>
    <p:extLst>
      <p:ext uri="{BB962C8B-B14F-4D97-AF65-F5344CB8AC3E}">
        <p14:creationId xmlns:p14="http://schemas.microsoft.com/office/powerpoint/2010/main" val="2167517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a:cs typeface="Times New Roman" pitchFamily="18" charset="0"/>
              </a:rPr>
              <a:t>OBJECTIF                    </a:t>
            </a:r>
            <a:endParaRPr lang="fr-FR" dirty="0"/>
          </a:p>
        </p:txBody>
      </p:sp>
      <p:sp>
        <p:nvSpPr>
          <p:cNvPr id="3" name="Espace réservé du contenu 2"/>
          <p:cNvSpPr>
            <a:spLocks noGrp="1"/>
          </p:cNvSpPr>
          <p:nvPr>
            <p:ph idx="1"/>
          </p:nvPr>
        </p:nvSpPr>
        <p:spPr>
          <a:xfrm>
            <a:off x="457200" y="1600200"/>
            <a:ext cx="8229600" cy="4781128"/>
          </a:xfrm>
        </p:spPr>
        <p:txBody>
          <a:bodyPr>
            <a:normAutofit/>
          </a:bodyPr>
          <a:lstStyle/>
          <a:p>
            <a:pPr marL="0" lvl="0" indent="0" algn="just">
              <a:lnSpc>
                <a:spcPct val="150000"/>
              </a:lnSpc>
              <a:spcAft>
                <a:spcPts val="1000"/>
              </a:spcAft>
              <a:buNone/>
            </a:pPr>
            <a:r>
              <a:rPr lang="fr-FR" dirty="0">
                <a:effectLst/>
                <a:latin typeface="+mj-lt"/>
                <a:ea typeface="Calibri" panose="020F0502020204030204" pitchFamily="34" charset="0"/>
              </a:rPr>
              <a:t>Etudier les aspects étiologiques, thérapeutiques et évolutifs de la fièvre chez les patients porteurs valvulopathie en hospitalisation de cardiologie du Centre hospitalier universitaire </a:t>
            </a:r>
            <a:r>
              <a:rPr lang="fr-FR" dirty="0" err="1">
                <a:effectLst/>
                <a:latin typeface="+mj-lt"/>
                <a:ea typeface="Calibri" panose="020F0502020204030204" pitchFamily="34" charset="0"/>
              </a:rPr>
              <a:t>Yalgado</a:t>
            </a:r>
            <a:r>
              <a:rPr lang="fr-FR" dirty="0">
                <a:effectLst/>
                <a:latin typeface="+mj-lt"/>
                <a:ea typeface="Calibri" panose="020F0502020204030204" pitchFamily="34" charset="0"/>
              </a:rPr>
              <a:t> Ouédraogo (CHU-YO).</a:t>
            </a:r>
            <a:endParaRPr lang="fr-FR" dirty="0">
              <a:solidFill>
                <a:srgbClr val="000000"/>
              </a:solidFill>
              <a:latin typeface="+mj-lt"/>
              <a:ea typeface="Calibri" panose="020F0502020204030204" pitchFamily="34" charset="0"/>
              <a:cs typeface="Times New Roman" panose="02020603050405020304" pitchFamily="18" charset="0"/>
            </a:endParaRPr>
          </a:p>
          <a:p>
            <a:pPr marL="0" lvl="0" indent="0" algn="just">
              <a:lnSpc>
                <a:spcPct val="150000"/>
              </a:lnSpc>
              <a:spcAft>
                <a:spcPts val="1000"/>
              </a:spcAft>
              <a:buNone/>
            </a:pPr>
            <a:endParaRPr lang="fr-FR" dirty="0">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D8CE11E7-252B-43A2-96EA-413A4C82A89E}"/>
              </a:ext>
            </a:extLst>
          </p:cNvPr>
          <p:cNvSpPr>
            <a:spLocks noGrp="1"/>
          </p:cNvSpPr>
          <p:nvPr>
            <p:ph type="sldNum" sz="quarter" idx="12"/>
          </p:nvPr>
        </p:nvSpPr>
        <p:spPr/>
        <p:txBody>
          <a:bodyPr/>
          <a:lstStyle/>
          <a:p>
            <a:fld id="{CF4668DC-857F-487D-BFFA-8C0CA5037977}" type="slidenum">
              <a:rPr lang="fr-BE" smtClean="0"/>
              <a:pPr/>
              <a:t>4</a:t>
            </a:fld>
            <a:endParaRPr lang="fr-BE"/>
          </a:p>
        </p:txBody>
      </p:sp>
    </p:spTree>
    <p:extLst>
      <p:ext uri="{BB962C8B-B14F-4D97-AF65-F5344CB8AC3E}">
        <p14:creationId xmlns:p14="http://schemas.microsoft.com/office/powerpoint/2010/main" val="3807708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ctr" fontAlgn="base">
              <a:lnSpc>
                <a:spcPct val="100000"/>
              </a:lnSpc>
              <a:spcAft>
                <a:spcPct val="0"/>
              </a:spcAft>
              <a:defRPr/>
            </a:pP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r>
              <a:rPr lang="fr-FR" sz="7200" b="1" dirty="0">
                <a:solidFill>
                  <a:srgbClr val="0070C0"/>
                </a:solidFill>
                <a:latin typeface="Times New Roman"/>
                <a:cs typeface="Times New Roman" pitchFamily="18" charset="0"/>
              </a:rPr>
              <a:t>METHODOLOGIE</a:t>
            </a:r>
            <a:br>
              <a:rPr lang="fr-FR" sz="7200" b="1" dirty="0">
                <a:solidFill>
                  <a:srgbClr val="0070C0"/>
                </a:solidFill>
                <a:latin typeface="Times New Roman"/>
                <a:cs typeface="Times New Roman" pitchFamily="18" charset="0"/>
              </a:rPr>
            </a:br>
            <a:endParaRPr lang="fr-FR" sz="4800" dirty="0"/>
          </a:p>
        </p:txBody>
      </p:sp>
      <p:sp>
        <p:nvSpPr>
          <p:cNvPr id="3" name="Espace réservé du pied de page 2"/>
          <p:cNvSpPr>
            <a:spLocks noGrp="1"/>
          </p:cNvSpPr>
          <p:nvPr>
            <p:ph type="ftr" sz="quarter" idx="11"/>
          </p:nvPr>
        </p:nvSpPr>
        <p:spPr/>
        <p:txBody>
          <a:bodyPr/>
          <a:lstStyle/>
          <a:p>
            <a:r>
              <a:rPr lang="fr-FR"/>
              <a:t>7 èmes journées de la SOCARB 2021</a:t>
            </a:r>
            <a:endParaRPr lang="fr-BE"/>
          </a:p>
        </p:txBody>
      </p:sp>
      <p:sp>
        <p:nvSpPr>
          <p:cNvPr id="4" name="Espace réservé du numéro de diapositive 3">
            <a:extLst>
              <a:ext uri="{FF2B5EF4-FFF2-40B4-BE49-F238E27FC236}">
                <a16:creationId xmlns:a16="http://schemas.microsoft.com/office/drawing/2014/main" id="{DECAD0E1-71A1-4236-8479-336535FC9EA5}"/>
              </a:ext>
            </a:extLst>
          </p:cNvPr>
          <p:cNvSpPr>
            <a:spLocks noGrp="1"/>
          </p:cNvSpPr>
          <p:nvPr>
            <p:ph type="sldNum" sz="quarter" idx="12"/>
          </p:nvPr>
        </p:nvSpPr>
        <p:spPr/>
        <p:txBody>
          <a:bodyPr/>
          <a:lstStyle/>
          <a:p>
            <a:fld id="{CF4668DC-857F-487D-BFFA-8C0CA5037977}" type="slidenum">
              <a:rPr lang="fr-BE" smtClean="0"/>
              <a:pPr/>
              <a:t>5</a:t>
            </a:fld>
            <a:endParaRPr lang="fr-BE"/>
          </a:p>
        </p:txBody>
      </p:sp>
    </p:spTree>
    <p:extLst>
      <p:ext uri="{BB962C8B-B14F-4D97-AF65-F5344CB8AC3E}">
        <p14:creationId xmlns:p14="http://schemas.microsoft.com/office/powerpoint/2010/main" val="2875827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METHODOLOGIE               </a:t>
            </a:r>
            <a:endParaRPr lang="fr-FR" dirty="0"/>
          </a:p>
        </p:txBody>
      </p:sp>
      <p:sp>
        <p:nvSpPr>
          <p:cNvPr id="3" name="Espace réservé du contenu 2"/>
          <p:cNvSpPr>
            <a:spLocks noGrp="1"/>
          </p:cNvSpPr>
          <p:nvPr>
            <p:ph idx="1"/>
          </p:nvPr>
        </p:nvSpPr>
        <p:spPr>
          <a:xfrm>
            <a:off x="539552" y="1124744"/>
            <a:ext cx="7886700" cy="5256584"/>
          </a:xfrm>
        </p:spPr>
        <p:txBody>
          <a:bodyPr>
            <a:normAutofit fontScale="25000" lnSpcReduction="20000"/>
          </a:bodyPr>
          <a:lstStyle/>
          <a:p>
            <a:pPr marL="0" lvl="0" indent="0" algn="just">
              <a:lnSpc>
                <a:spcPct val="170000"/>
              </a:lnSpc>
              <a:spcBef>
                <a:spcPts val="0"/>
              </a:spcBef>
              <a:spcAft>
                <a:spcPts val="600"/>
              </a:spcAft>
              <a:buClr>
                <a:prstClr val="black"/>
              </a:buClr>
              <a:buSzPct val="110000"/>
              <a:buFont typeface="Wingdings" pitchFamily="2" charset="2"/>
              <a:buChar char="q"/>
              <a:defRPr/>
            </a:pPr>
            <a:r>
              <a:rPr lang="fr-FR" sz="11200" b="1" dirty="0">
                <a:solidFill>
                  <a:prstClr val="black"/>
                </a:solidFill>
                <a:latin typeface="Times New Roman"/>
                <a:cs typeface="Times New Roman" pitchFamily="18" charset="0"/>
              </a:rPr>
              <a:t> </a:t>
            </a:r>
            <a:r>
              <a:rPr lang="fr-FR" sz="11200" dirty="0">
                <a:solidFill>
                  <a:srgbClr val="000000"/>
                </a:solidFill>
                <a:latin typeface="+mj-lt"/>
                <a:ea typeface="Calibri" panose="020F0502020204030204" pitchFamily="34" charset="0"/>
              </a:rPr>
              <a:t>Etude transversale rétrospective sur 6 ans de  Janvier 2010 à Décembre 2015</a:t>
            </a:r>
            <a:endParaRPr lang="fr-FR" sz="11200" b="1" dirty="0">
              <a:solidFill>
                <a:prstClr val="black"/>
              </a:solidFill>
              <a:latin typeface="+mj-lt"/>
              <a:cs typeface="Times New Roman" pitchFamily="18" charset="0"/>
            </a:endParaRPr>
          </a:p>
          <a:p>
            <a:pPr marL="0" lvl="0" indent="0" algn="just">
              <a:lnSpc>
                <a:spcPct val="170000"/>
              </a:lnSpc>
              <a:spcBef>
                <a:spcPts val="0"/>
              </a:spcBef>
              <a:spcAft>
                <a:spcPts val="600"/>
              </a:spcAft>
              <a:buClr>
                <a:prstClr val="black"/>
              </a:buClr>
              <a:buSzPct val="110000"/>
              <a:buFont typeface="Wingdings" pitchFamily="2" charset="2"/>
              <a:buChar char="q"/>
              <a:defRPr/>
            </a:pPr>
            <a:r>
              <a:rPr lang="fr-FR" sz="11200" b="1" dirty="0">
                <a:solidFill>
                  <a:prstClr val="black"/>
                </a:solidFill>
                <a:latin typeface="+mj-lt"/>
                <a:cs typeface="Times New Roman" pitchFamily="18" charset="0"/>
              </a:rPr>
              <a:t>Critères d’inclusion: </a:t>
            </a:r>
          </a:p>
          <a:p>
            <a:pPr marL="0" lvl="0" indent="0" algn="just">
              <a:lnSpc>
                <a:spcPct val="170000"/>
              </a:lnSpc>
              <a:spcBef>
                <a:spcPts val="0"/>
              </a:spcBef>
              <a:spcAft>
                <a:spcPts val="600"/>
              </a:spcAft>
              <a:buClr>
                <a:prstClr val="black"/>
              </a:buClr>
              <a:buSzPct val="110000"/>
              <a:buNone/>
              <a:defRPr/>
            </a:pPr>
            <a:r>
              <a:rPr lang="fr-FR" sz="11200" dirty="0">
                <a:solidFill>
                  <a:srgbClr val="000000"/>
                </a:solidFill>
                <a:latin typeface="+mj-lt"/>
                <a:ea typeface="Calibri" panose="020F0502020204030204" pitchFamily="34" charset="0"/>
                <a:cs typeface="Times New Roman" panose="02020603050405020304" pitchFamily="18" charset="0"/>
              </a:rPr>
              <a:t> Patients hospitalisés dans service de cardiologie pour fièvre et porteur d’une pathologie valvulaire connue et suivie, ou confirmée par échocardiographie Doppler transthoracique, sans préjuger de l’âge  </a:t>
            </a:r>
            <a:endParaRPr lang="fr-BE" sz="11200" dirty="0">
              <a:latin typeface="+mj-lt"/>
            </a:endParaRPr>
          </a:p>
          <a:p>
            <a:pPr marL="0" lvl="0" indent="0" algn="just">
              <a:lnSpc>
                <a:spcPct val="170000"/>
              </a:lnSpc>
              <a:spcBef>
                <a:spcPts val="0"/>
              </a:spcBef>
              <a:spcAft>
                <a:spcPts val="600"/>
              </a:spcAft>
              <a:buClr>
                <a:prstClr val="black"/>
              </a:buClr>
              <a:buSzPct val="110000"/>
              <a:buNone/>
              <a:defRPr/>
            </a:pPr>
            <a:endParaRPr lang="fr-FR" sz="11200" dirty="0"/>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EFEA923F-8A41-43F7-A232-986A1BDCD64F}"/>
              </a:ext>
            </a:extLst>
          </p:cNvPr>
          <p:cNvSpPr>
            <a:spLocks noGrp="1"/>
          </p:cNvSpPr>
          <p:nvPr>
            <p:ph type="sldNum" sz="quarter" idx="12"/>
          </p:nvPr>
        </p:nvSpPr>
        <p:spPr/>
        <p:txBody>
          <a:bodyPr/>
          <a:lstStyle/>
          <a:p>
            <a:fld id="{CF4668DC-857F-487D-BFFA-8C0CA5037977}" type="slidenum">
              <a:rPr lang="fr-BE" smtClean="0"/>
              <a:pPr/>
              <a:t>6</a:t>
            </a:fld>
            <a:endParaRPr lang="fr-BE"/>
          </a:p>
        </p:txBody>
      </p:sp>
    </p:spTree>
    <p:extLst>
      <p:ext uri="{BB962C8B-B14F-4D97-AF65-F5344CB8AC3E}">
        <p14:creationId xmlns:p14="http://schemas.microsoft.com/office/powerpoint/2010/main" val="90923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METHODOLOGIE</a:t>
            </a:r>
            <a:endParaRPr lang="fr-FR" dirty="0"/>
          </a:p>
        </p:txBody>
      </p:sp>
      <p:sp>
        <p:nvSpPr>
          <p:cNvPr id="3" name="Espace réservé du contenu 2"/>
          <p:cNvSpPr>
            <a:spLocks noGrp="1"/>
          </p:cNvSpPr>
          <p:nvPr>
            <p:ph idx="1"/>
          </p:nvPr>
        </p:nvSpPr>
        <p:spPr/>
        <p:txBody>
          <a:bodyPr>
            <a:normAutofit fontScale="92500"/>
          </a:bodyPr>
          <a:lstStyle/>
          <a:p>
            <a:pPr marL="0" lvl="0" indent="0" algn="just">
              <a:lnSpc>
                <a:spcPct val="170000"/>
              </a:lnSpc>
              <a:spcBef>
                <a:spcPts val="0"/>
              </a:spcBef>
              <a:spcAft>
                <a:spcPts val="600"/>
              </a:spcAft>
              <a:buClr>
                <a:prstClr val="black"/>
              </a:buClr>
              <a:buSzPct val="110000"/>
              <a:buFont typeface="Wingdings" pitchFamily="2" charset="2"/>
              <a:buChar char="q"/>
              <a:defRPr/>
            </a:pPr>
            <a:r>
              <a:rPr lang="fr-FR" sz="2800" b="1" dirty="0">
                <a:solidFill>
                  <a:prstClr val="black"/>
                </a:solidFill>
              </a:rPr>
              <a:t>Variables :</a:t>
            </a:r>
          </a:p>
          <a:p>
            <a:pPr marL="0" lvl="0" indent="0" algn="just">
              <a:lnSpc>
                <a:spcPct val="170000"/>
              </a:lnSpc>
              <a:spcBef>
                <a:spcPts val="0"/>
              </a:spcBef>
              <a:buClr>
                <a:prstClr val="black"/>
              </a:buClr>
              <a:buSzPct val="110000"/>
              <a:buFont typeface="Wingdings" pitchFamily="2" charset="2"/>
              <a:buChar char="ü"/>
              <a:defRPr/>
            </a:pPr>
            <a:r>
              <a:rPr lang="fr-FR" sz="2800" dirty="0">
                <a:effectLst/>
                <a:ea typeface="Calibri" panose="020F0502020204030204" pitchFamily="34" charset="0"/>
              </a:rPr>
              <a:t> cliniques (antécédents et syndrome infectieux )</a:t>
            </a:r>
          </a:p>
          <a:p>
            <a:pPr marL="0" lvl="0" indent="0" algn="just">
              <a:lnSpc>
                <a:spcPct val="170000"/>
              </a:lnSpc>
              <a:spcBef>
                <a:spcPts val="0"/>
              </a:spcBef>
              <a:buClr>
                <a:prstClr val="black"/>
              </a:buClr>
              <a:buSzPct val="110000"/>
              <a:buFont typeface="Wingdings" pitchFamily="2" charset="2"/>
              <a:buChar char="ü"/>
              <a:defRPr/>
            </a:pPr>
            <a:r>
              <a:rPr lang="fr-FR" sz="2800" dirty="0">
                <a:effectLst/>
                <a:ea typeface="Calibri" panose="020F0502020204030204" pitchFamily="34" charset="0"/>
              </a:rPr>
              <a:t>paracliniques (numération formule sanguine, hémocultures, goutte épaisse, ECBU, radiographie  pulmonaire,  échocardiographie Doppler transthoracique</a:t>
            </a:r>
          </a:p>
          <a:p>
            <a:pPr marL="0" lvl="0" indent="0" algn="just">
              <a:lnSpc>
                <a:spcPct val="170000"/>
              </a:lnSpc>
              <a:spcBef>
                <a:spcPts val="0"/>
              </a:spcBef>
              <a:buClr>
                <a:prstClr val="black"/>
              </a:buClr>
              <a:buSzPct val="110000"/>
              <a:buFont typeface="Wingdings" pitchFamily="2" charset="2"/>
              <a:buChar char="ü"/>
              <a:defRPr/>
            </a:pPr>
            <a:r>
              <a:rPr lang="fr-FR" sz="2800" dirty="0">
                <a:ea typeface="Calibri" panose="020F0502020204030204" pitchFamily="34" charset="0"/>
              </a:rPr>
              <a:t>Thérapeutiques </a:t>
            </a:r>
            <a:endParaRPr lang="fr-FR" sz="2800" dirty="0">
              <a:effectLst/>
              <a:ea typeface="Calibri" panose="020F0502020204030204" pitchFamily="34" charset="0"/>
            </a:endParaRPr>
          </a:p>
          <a:p>
            <a:pPr marL="0" lvl="0" indent="0" algn="just">
              <a:lnSpc>
                <a:spcPct val="170000"/>
              </a:lnSpc>
              <a:spcBef>
                <a:spcPts val="0"/>
              </a:spcBef>
              <a:buClr>
                <a:prstClr val="black"/>
              </a:buClr>
              <a:buSzPct val="110000"/>
              <a:buNone/>
              <a:defRPr/>
            </a:pPr>
            <a:endParaRPr lang="fr-FR" sz="2800" dirty="0"/>
          </a:p>
          <a:p>
            <a:endParaRPr lang="fr-FR" dirty="0"/>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FC8B48F8-5C40-4676-A14C-745FAEFCA66B}"/>
              </a:ext>
            </a:extLst>
          </p:cNvPr>
          <p:cNvSpPr>
            <a:spLocks noGrp="1"/>
          </p:cNvSpPr>
          <p:nvPr>
            <p:ph type="sldNum" sz="quarter" idx="12"/>
          </p:nvPr>
        </p:nvSpPr>
        <p:spPr/>
        <p:txBody>
          <a:bodyPr/>
          <a:lstStyle/>
          <a:p>
            <a:fld id="{CF4668DC-857F-487D-BFFA-8C0CA5037977}" type="slidenum">
              <a:rPr lang="fr-BE" smtClean="0"/>
              <a:pPr/>
              <a:t>7</a:t>
            </a:fld>
            <a:endParaRPr lang="fr-B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latin typeface="Times New Roman" pitchFamily="18" charset="0"/>
                <a:cs typeface="Times New Roman" pitchFamily="18" charset="0"/>
              </a:rPr>
              <a:t>METHODOLOGIE               </a:t>
            </a:r>
            <a:endParaRPr lang="fr-FR" dirty="0"/>
          </a:p>
        </p:txBody>
      </p:sp>
      <p:sp>
        <p:nvSpPr>
          <p:cNvPr id="3" name="Espace réservé du contenu 2"/>
          <p:cNvSpPr>
            <a:spLocks noGrp="1"/>
          </p:cNvSpPr>
          <p:nvPr>
            <p:ph idx="1"/>
          </p:nvPr>
        </p:nvSpPr>
        <p:spPr/>
        <p:txBody>
          <a:bodyPr>
            <a:normAutofit fontScale="85000" lnSpcReduction="10000"/>
          </a:bodyPr>
          <a:lstStyle/>
          <a:p>
            <a:pPr marL="342900" lvl="0" indent="-342900">
              <a:lnSpc>
                <a:spcPct val="300000"/>
              </a:lnSpc>
              <a:spcBef>
                <a:spcPts val="0"/>
              </a:spcBef>
              <a:buFont typeface="Wingdings" pitchFamily="2" charset="2"/>
              <a:buChar char="q"/>
            </a:pPr>
            <a:r>
              <a:rPr lang="fr-FR" b="1" dirty="0">
                <a:solidFill>
                  <a:prstClr val="black"/>
                </a:solidFill>
                <a:latin typeface="Times New Roman"/>
                <a:cs typeface="Times New Roman" pitchFamily="18" charset="0"/>
              </a:rPr>
              <a:t> </a:t>
            </a:r>
            <a:r>
              <a:rPr lang="fr-FR" b="1" dirty="0">
                <a:solidFill>
                  <a:prstClr val="black"/>
                </a:solidFill>
                <a:cs typeface="Times New Roman" pitchFamily="18" charset="0"/>
              </a:rPr>
              <a:t>Collecte et traitement et analyse des données</a:t>
            </a:r>
          </a:p>
          <a:p>
            <a:pPr marL="742950" lvl="1" indent="-285750">
              <a:lnSpc>
                <a:spcPct val="300000"/>
              </a:lnSpc>
              <a:spcBef>
                <a:spcPts val="0"/>
              </a:spcBef>
              <a:buFont typeface="Wingdings" pitchFamily="2" charset="2"/>
              <a:buChar char="Ø"/>
            </a:pPr>
            <a:r>
              <a:rPr lang="fr-FR" sz="2800" dirty="0">
                <a:solidFill>
                  <a:prstClr val="black"/>
                </a:solidFill>
                <a:cs typeface="Times New Roman" pitchFamily="18" charset="0"/>
              </a:rPr>
              <a:t> Fiches de collecte individuelles,</a:t>
            </a:r>
          </a:p>
          <a:p>
            <a:pPr marL="742950" lvl="1" indent="-285750">
              <a:lnSpc>
                <a:spcPct val="300000"/>
              </a:lnSpc>
              <a:spcBef>
                <a:spcPts val="0"/>
              </a:spcBef>
              <a:buFont typeface="Wingdings" pitchFamily="2" charset="2"/>
              <a:buChar char="Ø"/>
            </a:pPr>
            <a:r>
              <a:rPr lang="fr-FR" sz="2800" dirty="0">
                <a:solidFill>
                  <a:prstClr val="black"/>
                </a:solidFill>
                <a:cs typeface="Times New Roman" pitchFamily="18" charset="0"/>
              </a:rPr>
              <a:t> Dossiers , registres hospitaliers, carnet de suivi </a:t>
            </a:r>
          </a:p>
          <a:p>
            <a:pPr marL="742950" lvl="1" indent="-285750">
              <a:lnSpc>
                <a:spcPct val="300000"/>
              </a:lnSpc>
              <a:spcBef>
                <a:spcPts val="0"/>
              </a:spcBef>
              <a:buFont typeface="Wingdings" pitchFamily="2" charset="2"/>
              <a:buChar char="Ø"/>
            </a:pPr>
            <a:r>
              <a:rPr lang="fr-FR" sz="2800" dirty="0">
                <a:solidFill>
                  <a:prstClr val="black"/>
                </a:solidFill>
                <a:cs typeface="Times New Roman" pitchFamily="18" charset="0"/>
              </a:rPr>
              <a:t> Micro ordinateur, </a:t>
            </a:r>
            <a:r>
              <a:rPr lang="fr-FR" sz="2800" dirty="0">
                <a:ea typeface="Calibri" panose="020F0502020204030204" pitchFamily="34" charset="0"/>
                <a:cs typeface="Times New Roman" panose="02020603050405020304" pitchFamily="18" charset="0"/>
              </a:rPr>
              <a:t>logiciel SPSS et Excel</a:t>
            </a:r>
            <a:endParaRPr lang="fr-FR" sz="2800" dirty="0">
              <a:solidFill>
                <a:prstClr val="black"/>
              </a:solidFill>
              <a:cs typeface="Times New Roman" panose="02020603050405020304" pitchFamily="18" charset="0"/>
            </a:endParaRPr>
          </a:p>
          <a:p>
            <a:pPr marL="0" indent="0">
              <a:lnSpc>
                <a:spcPct val="300000"/>
              </a:lnSpc>
              <a:buNone/>
            </a:pPr>
            <a:endParaRPr lang="fr-FR" dirty="0"/>
          </a:p>
        </p:txBody>
      </p:sp>
      <p:sp>
        <p:nvSpPr>
          <p:cNvPr id="4" name="Espace réservé du pied de page 3"/>
          <p:cNvSpPr>
            <a:spLocks noGrp="1"/>
          </p:cNvSpPr>
          <p:nvPr>
            <p:ph type="ftr" sz="quarter" idx="11"/>
          </p:nvPr>
        </p:nvSpPr>
        <p:spPr/>
        <p:txBody>
          <a:bodyPr/>
          <a:lstStyle/>
          <a:p>
            <a:r>
              <a:rPr lang="fr-FR"/>
              <a:t>7 èmes journées de la SOCARB 2021</a:t>
            </a:r>
            <a:endParaRPr lang="fr-BE"/>
          </a:p>
        </p:txBody>
      </p:sp>
      <p:sp>
        <p:nvSpPr>
          <p:cNvPr id="5" name="Espace réservé du numéro de diapositive 4">
            <a:extLst>
              <a:ext uri="{FF2B5EF4-FFF2-40B4-BE49-F238E27FC236}">
                <a16:creationId xmlns:a16="http://schemas.microsoft.com/office/drawing/2014/main" id="{287D58AA-4EC3-42F2-A757-0B512532F04C}"/>
              </a:ext>
            </a:extLst>
          </p:cNvPr>
          <p:cNvSpPr>
            <a:spLocks noGrp="1"/>
          </p:cNvSpPr>
          <p:nvPr>
            <p:ph type="sldNum" sz="quarter" idx="12"/>
          </p:nvPr>
        </p:nvSpPr>
        <p:spPr/>
        <p:txBody>
          <a:bodyPr/>
          <a:lstStyle/>
          <a:p>
            <a:fld id="{CF4668DC-857F-487D-BFFA-8C0CA5037977}" type="slidenum">
              <a:rPr lang="fr-BE" smtClean="0"/>
              <a:pPr/>
              <a:t>8</a:t>
            </a:fld>
            <a:endParaRPr lang="fr-BE"/>
          </a:p>
        </p:txBody>
      </p:sp>
    </p:spTree>
    <p:extLst>
      <p:ext uri="{BB962C8B-B14F-4D97-AF65-F5344CB8AC3E}">
        <p14:creationId xmlns:p14="http://schemas.microsoft.com/office/powerpoint/2010/main" val="17950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lgn="ctr" fontAlgn="base">
              <a:lnSpc>
                <a:spcPct val="100000"/>
              </a:lnSpc>
              <a:spcAft>
                <a:spcPct val="0"/>
              </a:spcAft>
              <a:defRPr/>
            </a:pP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br>
              <a:rPr lang="fr-FR" sz="7200" b="1" dirty="0">
                <a:solidFill>
                  <a:srgbClr val="0070C0"/>
                </a:solidFill>
                <a:latin typeface="Times New Roman"/>
                <a:cs typeface="Times New Roman" pitchFamily="18" charset="0"/>
              </a:rPr>
            </a:br>
            <a:r>
              <a:rPr lang="fr-FR" sz="8000" b="1" dirty="0">
                <a:solidFill>
                  <a:srgbClr val="0070C0"/>
                </a:solidFill>
                <a:latin typeface="Times New Roman"/>
                <a:cs typeface="Times New Roman" pitchFamily="18" charset="0"/>
              </a:rPr>
              <a:t>RESULTATS</a:t>
            </a:r>
            <a:br>
              <a:rPr lang="fr-FR" sz="8000" b="1" dirty="0">
                <a:solidFill>
                  <a:srgbClr val="0070C0"/>
                </a:solidFill>
                <a:latin typeface="Times New Roman"/>
                <a:cs typeface="Times New Roman" pitchFamily="18" charset="0"/>
              </a:rPr>
            </a:br>
            <a:endParaRPr lang="fr-FR" dirty="0"/>
          </a:p>
        </p:txBody>
      </p:sp>
      <p:sp>
        <p:nvSpPr>
          <p:cNvPr id="3" name="Espace réservé du pied de page 2"/>
          <p:cNvSpPr>
            <a:spLocks noGrp="1"/>
          </p:cNvSpPr>
          <p:nvPr>
            <p:ph type="ftr" sz="quarter" idx="11"/>
          </p:nvPr>
        </p:nvSpPr>
        <p:spPr/>
        <p:txBody>
          <a:bodyPr/>
          <a:lstStyle/>
          <a:p>
            <a:r>
              <a:rPr lang="fr-FR"/>
              <a:t>7 èmes journées de la SOCARB 2021</a:t>
            </a:r>
            <a:endParaRPr lang="fr-BE"/>
          </a:p>
        </p:txBody>
      </p:sp>
      <p:sp>
        <p:nvSpPr>
          <p:cNvPr id="4" name="Espace réservé du numéro de diapositive 3">
            <a:extLst>
              <a:ext uri="{FF2B5EF4-FFF2-40B4-BE49-F238E27FC236}">
                <a16:creationId xmlns:a16="http://schemas.microsoft.com/office/drawing/2014/main" id="{2E71FF6C-FD04-4008-9679-6ED12B1F6D1D}"/>
              </a:ext>
            </a:extLst>
          </p:cNvPr>
          <p:cNvSpPr>
            <a:spLocks noGrp="1"/>
          </p:cNvSpPr>
          <p:nvPr>
            <p:ph type="sldNum" sz="quarter" idx="12"/>
          </p:nvPr>
        </p:nvSpPr>
        <p:spPr/>
        <p:txBody>
          <a:bodyPr/>
          <a:lstStyle/>
          <a:p>
            <a:fld id="{CF4668DC-857F-487D-BFFA-8C0CA5037977}" type="slidenum">
              <a:rPr lang="fr-BE" smtClean="0"/>
              <a:pPr/>
              <a:t>9</a:t>
            </a:fld>
            <a:endParaRPr lang="fr-BE"/>
          </a:p>
        </p:txBody>
      </p:sp>
    </p:spTree>
    <p:extLst>
      <p:ext uri="{BB962C8B-B14F-4D97-AF65-F5344CB8AC3E}">
        <p14:creationId xmlns:p14="http://schemas.microsoft.com/office/powerpoint/2010/main" val="582551006"/>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1964</Words>
  <Application>Microsoft Office PowerPoint</Application>
  <PresentationFormat>Affichage à l'écran (4:3)</PresentationFormat>
  <Paragraphs>375</Paragraphs>
  <Slides>33</Slides>
  <Notes>30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33</vt:i4>
      </vt:variant>
    </vt:vector>
  </HeadingPairs>
  <TitlesOfParts>
    <vt:vector size="38" baseType="lpstr">
      <vt:lpstr>Arial</vt:lpstr>
      <vt:lpstr>Calibri</vt:lpstr>
      <vt:lpstr>Times New Roman</vt:lpstr>
      <vt:lpstr>Wingdings</vt:lpstr>
      <vt:lpstr>Thème Office</vt:lpstr>
      <vt:lpstr>   Fièvre sur cardiopathie valvulaire en hospitalisation de cardiologie au Centre hospitalier universitaire Yalgado Ouédraogo.   THIAM A, DIOMA N, L,OUEDRAOGO B,  KUELANG X, DABIRE E, NANA L, BENON L, KAGAMBEGA LJ, KOLOGO KJ,MILLOGO GR, YAMEOGO NV,SAMANDOULOUGOU AK , ZABSORE P </vt:lpstr>
      <vt:lpstr>INTRODUCTION               </vt:lpstr>
      <vt:lpstr>      OBJECTIF </vt:lpstr>
      <vt:lpstr>OBJECTIF                    </vt:lpstr>
      <vt:lpstr>     METHODOLOGIE </vt:lpstr>
      <vt:lpstr>METHODOLOGIE               </vt:lpstr>
      <vt:lpstr>METHODOLOGIE</vt:lpstr>
      <vt:lpstr>METHODOLOGIE               </vt:lpstr>
      <vt:lpstr>      RESULTATS </vt:lpstr>
      <vt:lpstr>RESULTATS                    </vt:lpstr>
      <vt:lpstr>RESULTATS                    </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RESULTATS</vt:lpstr>
      <vt:lpstr>          COMMENTAIRES </vt:lpstr>
      <vt:lpstr>COMMENTAIRES                     </vt:lpstr>
      <vt:lpstr>COMMENTAIRES                    </vt:lpstr>
      <vt:lpstr>CONCLUSION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Anna Thiam Tall</dc:creator>
  <cp:lastModifiedBy>HP PAVILION</cp:lastModifiedBy>
  <cp:revision>40</cp:revision>
  <dcterms:created xsi:type="dcterms:W3CDTF">2015-07-22T22:24:06Z</dcterms:created>
  <dcterms:modified xsi:type="dcterms:W3CDTF">2021-10-27T08:03:18Z</dcterms:modified>
</cp:coreProperties>
</file>